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 id="2147483707" r:id="rId2"/>
    <p:sldMasterId id="2147483719" r:id="rId3"/>
  </p:sldMasterIdLst>
  <p:sldIdLst>
    <p:sldId id="256" r:id="rId4"/>
    <p:sldId id="278" r:id="rId5"/>
    <p:sldId id="268" r:id="rId6"/>
    <p:sldId id="271" r:id="rId7"/>
    <p:sldId id="277" r:id="rId8"/>
    <p:sldId id="270" r:id="rId9"/>
    <p:sldId id="262" r:id="rId10"/>
    <p:sldId id="279" r:id="rId11"/>
    <p:sldId id="257" r:id="rId12"/>
    <p:sldId id="261" r:id="rId13"/>
    <p:sldId id="263" r:id="rId14"/>
    <p:sldId id="264" r:id="rId15"/>
    <p:sldId id="280" r:id="rId16"/>
    <p:sldId id="272" r:id="rId17"/>
    <p:sldId id="281" r:id="rId18"/>
    <p:sldId id="282" r:id="rId19"/>
    <p:sldId id="283" r:id="rId20"/>
    <p:sldId id="284" r:id="rId21"/>
    <p:sldId id="285" r:id="rId22"/>
    <p:sldId id="286" r:id="rId23"/>
    <p:sldId id="287" r:id="rId24"/>
    <p:sldId id="288" r:id="rId25"/>
    <p:sldId id="290" r:id="rId26"/>
    <p:sldId id="291" r:id="rId27"/>
    <p:sldId id="292" r:id="rId28"/>
    <p:sldId id="294" r:id="rId29"/>
    <p:sldId id="298" r:id="rId30"/>
    <p:sldId id="293" r:id="rId31"/>
    <p:sldId id="295" r:id="rId32"/>
    <p:sldId id="297" r:id="rId33"/>
    <p:sldId id="299" r:id="rId34"/>
    <p:sldId id="300" r:id="rId35"/>
    <p:sldId id="301" r:id="rId36"/>
    <p:sldId id="302" r:id="rId37"/>
    <p:sldId id="326" r:id="rId38"/>
    <p:sldId id="327" r:id="rId39"/>
    <p:sldId id="303" r:id="rId40"/>
    <p:sldId id="304" r:id="rId41"/>
    <p:sldId id="305" r:id="rId42"/>
    <p:sldId id="306" r:id="rId43"/>
    <p:sldId id="307" r:id="rId44"/>
    <p:sldId id="308" r:id="rId45"/>
    <p:sldId id="320" r:id="rId46"/>
    <p:sldId id="321" r:id="rId47"/>
    <p:sldId id="309" r:id="rId48"/>
    <p:sldId id="310" r:id="rId49"/>
    <p:sldId id="322" r:id="rId50"/>
    <p:sldId id="311" r:id="rId51"/>
    <p:sldId id="323" r:id="rId52"/>
    <p:sldId id="312" r:id="rId53"/>
    <p:sldId id="313" r:id="rId54"/>
    <p:sldId id="314" r:id="rId55"/>
    <p:sldId id="315" r:id="rId56"/>
    <p:sldId id="324" r:id="rId57"/>
    <p:sldId id="325" r:id="rId58"/>
    <p:sldId id="316" r:id="rId59"/>
    <p:sldId id="317" r:id="rId60"/>
    <p:sldId id="318" r:id="rId61"/>
    <p:sldId id="319" r:id="rId62"/>
    <p:sldId id="276"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1672A191-C163-4093-A572-98D078F440D6}" type="datetimeFigureOut">
              <a:rPr lang="en-CA" smtClean="0"/>
              <a:t>2019-04-14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D391C24F-B184-482D-A248-784162337C20}" type="slidenum">
              <a:rPr lang="en-CA" smtClean="0"/>
              <a:t>‹#›</a:t>
            </a:fld>
            <a:endParaRPr lang="en-CA" dirty="0"/>
          </a:p>
        </p:txBody>
      </p:sp>
    </p:spTree>
    <p:extLst>
      <p:ext uri="{BB962C8B-B14F-4D97-AF65-F5344CB8AC3E}">
        <p14:creationId xmlns:p14="http://schemas.microsoft.com/office/powerpoint/2010/main" val="2542712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672A191-C163-4093-A572-98D078F440D6}" type="datetimeFigureOut">
              <a:rPr lang="en-CA" smtClean="0"/>
              <a:t>2019-04-14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D391C24F-B184-482D-A248-784162337C20}" type="slidenum">
              <a:rPr lang="en-CA" smtClean="0"/>
              <a:t>‹#›</a:t>
            </a:fld>
            <a:endParaRPr lang="en-CA" dirty="0"/>
          </a:p>
        </p:txBody>
      </p:sp>
    </p:spTree>
    <p:extLst>
      <p:ext uri="{BB962C8B-B14F-4D97-AF65-F5344CB8AC3E}">
        <p14:creationId xmlns:p14="http://schemas.microsoft.com/office/powerpoint/2010/main" val="3126774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672A191-C163-4093-A572-98D078F440D6}" type="datetimeFigureOut">
              <a:rPr lang="en-CA" smtClean="0"/>
              <a:t>2019-04-14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D391C24F-B184-482D-A248-784162337C20}" type="slidenum">
              <a:rPr lang="en-CA" smtClean="0"/>
              <a:t>‹#›</a:t>
            </a:fld>
            <a:endParaRPr lang="en-CA"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681066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672A191-C163-4093-A572-98D078F440D6}" type="datetimeFigureOut">
              <a:rPr lang="en-CA" smtClean="0"/>
              <a:t>2019-04-14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D391C24F-B184-482D-A248-784162337C20}" type="slidenum">
              <a:rPr lang="en-CA" smtClean="0"/>
              <a:t>‹#›</a:t>
            </a:fld>
            <a:endParaRPr lang="en-CA" dirty="0"/>
          </a:p>
        </p:txBody>
      </p:sp>
    </p:spTree>
    <p:extLst>
      <p:ext uri="{BB962C8B-B14F-4D97-AF65-F5344CB8AC3E}">
        <p14:creationId xmlns:p14="http://schemas.microsoft.com/office/powerpoint/2010/main" val="2907565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672A191-C163-4093-A572-98D078F440D6}" type="datetimeFigureOut">
              <a:rPr lang="en-CA" smtClean="0"/>
              <a:t>2019-04-14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D391C24F-B184-482D-A248-784162337C20}" type="slidenum">
              <a:rPr lang="en-CA" smtClean="0"/>
              <a:t>‹#›</a:t>
            </a:fld>
            <a:endParaRPr lang="en-CA"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551410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672A191-C163-4093-A572-98D078F440D6}" type="datetimeFigureOut">
              <a:rPr lang="en-CA" smtClean="0"/>
              <a:t>2019-04-14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D391C24F-B184-482D-A248-784162337C20}" type="slidenum">
              <a:rPr lang="en-CA" smtClean="0"/>
              <a:t>‹#›</a:t>
            </a:fld>
            <a:endParaRPr lang="en-CA" dirty="0"/>
          </a:p>
        </p:txBody>
      </p:sp>
    </p:spTree>
    <p:extLst>
      <p:ext uri="{BB962C8B-B14F-4D97-AF65-F5344CB8AC3E}">
        <p14:creationId xmlns:p14="http://schemas.microsoft.com/office/powerpoint/2010/main" val="16400998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72A191-C163-4093-A572-98D078F440D6}" type="datetimeFigureOut">
              <a:rPr lang="en-CA" smtClean="0"/>
              <a:t>2019-04-14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D391C24F-B184-482D-A248-784162337C20}" type="slidenum">
              <a:rPr lang="en-CA" smtClean="0"/>
              <a:t>‹#›</a:t>
            </a:fld>
            <a:endParaRPr lang="en-CA" dirty="0"/>
          </a:p>
        </p:txBody>
      </p:sp>
    </p:spTree>
    <p:extLst>
      <p:ext uri="{BB962C8B-B14F-4D97-AF65-F5344CB8AC3E}">
        <p14:creationId xmlns:p14="http://schemas.microsoft.com/office/powerpoint/2010/main" val="1456886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72A191-C163-4093-A572-98D078F440D6}" type="datetimeFigureOut">
              <a:rPr lang="en-CA" smtClean="0"/>
              <a:t>2019-04-14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D391C24F-B184-482D-A248-784162337C20}" type="slidenum">
              <a:rPr lang="en-CA" smtClean="0"/>
              <a:t>‹#›</a:t>
            </a:fld>
            <a:endParaRPr lang="en-CA" dirty="0"/>
          </a:p>
        </p:txBody>
      </p:sp>
    </p:spTree>
    <p:extLst>
      <p:ext uri="{BB962C8B-B14F-4D97-AF65-F5344CB8AC3E}">
        <p14:creationId xmlns:p14="http://schemas.microsoft.com/office/powerpoint/2010/main" val="10046842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586B75A-687E-405C-8A0B-8D00578BA2C3}" type="datetimeFigureOut">
              <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4/14/2019</a:t>
            </a:fld>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624103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586B75A-687E-405C-8A0B-8D00578BA2C3}" type="datetimeFigureOut">
              <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4/14/2019</a:t>
            </a:fld>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endParaRPr>
          </a:p>
        </p:txBody>
      </p:sp>
    </p:spTree>
    <p:extLst>
      <p:ext uri="{BB962C8B-B14F-4D97-AF65-F5344CB8AC3E}">
        <p14:creationId xmlns:p14="http://schemas.microsoft.com/office/powerpoint/2010/main" val="8581377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586B75A-687E-405C-8A0B-8D00578BA2C3}" type="datetimeFigureOut">
              <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4/14/2019</a:t>
            </a:fld>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225523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72A191-C163-4093-A572-98D078F440D6}" type="datetimeFigureOut">
              <a:rPr lang="en-CA" smtClean="0"/>
              <a:t>2019-04-14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D391C24F-B184-482D-A248-784162337C20}" type="slidenum">
              <a:rPr lang="en-CA" smtClean="0"/>
              <a:t>‹#›</a:t>
            </a:fld>
            <a:endParaRPr lang="en-CA" dirty="0"/>
          </a:p>
        </p:txBody>
      </p:sp>
    </p:spTree>
    <p:extLst>
      <p:ext uri="{BB962C8B-B14F-4D97-AF65-F5344CB8AC3E}">
        <p14:creationId xmlns:p14="http://schemas.microsoft.com/office/powerpoint/2010/main" val="25851749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586B75A-687E-405C-8A0B-8D00578BA2C3}" type="datetimeFigureOut">
              <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4/14/2019</a:t>
            </a:fld>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9" name="Footer Placeholder 8"/>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10" name="Slide Number Placeholder 9"/>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0293658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586B75A-687E-405C-8A0B-8D00578BA2C3}" type="datetimeFigureOut">
              <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4/14/2019</a:t>
            </a:fld>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11" name="Footer Placeholder 10"/>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12" name="Slide Number Placeholder 1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712595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586B75A-687E-405C-8A0B-8D00578BA2C3}" type="datetimeFigureOut">
              <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4/14/2019</a:t>
            </a:fld>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7" name="Footer Placeholder 6"/>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8" name="Slide Number Placeholder 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0985693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586B75A-687E-405C-8A0B-8D00578BA2C3}" type="datetimeFigureOut">
              <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4/14/2019</a:t>
            </a:fld>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7345191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586B75A-687E-405C-8A0B-8D00578BA2C3}" type="datetimeFigureOut">
              <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4/14/2019</a:t>
            </a:fld>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9" name="Footer Placeholder 8"/>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10" name="Slide Number Placeholder 9"/>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3536244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586B75A-687E-405C-8A0B-8D00578BA2C3}" type="datetimeFigureOut">
              <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4/14/2019</a:t>
            </a:fld>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9" name="Footer Placeholder 8"/>
          <p:cNvSpPr>
            <a:spLocks noGrp="1"/>
          </p:cNvSpPr>
          <p:nvPr>
            <p:ph type="ftr" sz="quarter" idx="11"/>
          </p:nvPr>
        </p:nvSpPr>
        <p:spPr>
          <a:xfrm>
            <a:off x="3499101" y="6356350"/>
            <a:ext cx="591151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10" name="Slide Number Placeholder 9"/>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5014511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586B75A-687E-405C-8A0B-8D00578BA2C3}" type="datetimeFigureOut">
              <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4/14/2019</a:t>
            </a:fld>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1508791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586B75A-687E-405C-8A0B-8D00578BA2C3}" type="datetimeFigureOut">
              <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4/14/2019</a:t>
            </a:fld>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endParaRPr>
          </a:p>
        </p:txBody>
      </p:sp>
    </p:spTree>
    <p:extLst>
      <p:ext uri="{BB962C8B-B14F-4D97-AF65-F5344CB8AC3E}">
        <p14:creationId xmlns:p14="http://schemas.microsoft.com/office/powerpoint/2010/main" val="9785654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586B75A-687E-405C-8A0B-8D00578BA2C3}" type="datetimeFigureOut">
              <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4/14/2019</a:t>
            </a:fld>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1916608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586B75A-687E-405C-8A0B-8D00578BA2C3}" type="datetimeFigureOut">
              <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4/14/2019</a:t>
            </a:fld>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988821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672A191-C163-4093-A572-98D078F440D6}" type="datetimeFigureOut">
              <a:rPr lang="en-CA" smtClean="0"/>
              <a:t>2019-04-14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D391C24F-B184-482D-A248-784162337C20}" type="slidenum">
              <a:rPr lang="en-CA" smtClean="0"/>
              <a:t>‹#›</a:t>
            </a:fld>
            <a:endParaRPr lang="en-CA" dirty="0"/>
          </a:p>
        </p:txBody>
      </p:sp>
    </p:spTree>
    <p:extLst>
      <p:ext uri="{BB962C8B-B14F-4D97-AF65-F5344CB8AC3E}">
        <p14:creationId xmlns:p14="http://schemas.microsoft.com/office/powerpoint/2010/main" val="13728393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586B75A-687E-405C-8A0B-8D00578BA2C3}" type="datetimeFigureOut">
              <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4/14/2019</a:t>
            </a:fld>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0246992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586B75A-687E-405C-8A0B-8D00578BA2C3}" type="datetimeFigureOut">
              <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4/14/2019</a:t>
            </a:fld>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9" name="Footer Placeholder 8"/>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10" name="Slide Number Placeholder 9"/>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1746093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586B75A-687E-405C-8A0B-8D00578BA2C3}" type="datetimeFigureOut">
              <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4/14/2019</a:t>
            </a:fld>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11" name="Footer Placeholder 10"/>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12" name="Slide Number Placeholder 1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endParaRPr>
          </a:p>
        </p:txBody>
      </p:sp>
    </p:spTree>
    <p:extLst>
      <p:ext uri="{BB962C8B-B14F-4D97-AF65-F5344CB8AC3E}">
        <p14:creationId xmlns:p14="http://schemas.microsoft.com/office/powerpoint/2010/main" val="6707839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586B75A-687E-405C-8A0B-8D00578BA2C3}" type="datetimeFigureOut">
              <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4/14/2019</a:t>
            </a:fld>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7" name="Footer Placeholder 6"/>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8" name="Slide Number Placeholder 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2102340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586B75A-687E-405C-8A0B-8D00578BA2C3}" type="datetimeFigureOut">
              <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4/14/2019</a:t>
            </a:fld>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9854589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586B75A-687E-405C-8A0B-8D00578BA2C3}" type="datetimeFigureOut">
              <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4/14/2019</a:t>
            </a:fld>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9" name="Footer Placeholder 8"/>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10" name="Slide Number Placeholder 9"/>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7295024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586B75A-687E-405C-8A0B-8D00578BA2C3}" type="datetimeFigureOut">
              <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4/14/2019</a:t>
            </a:fld>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9" name="Footer Placeholder 8"/>
          <p:cNvSpPr>
            <a:spLocks noGrp="1"/>
          </p:cNvSpPr>
          <p:nvPr>
            <p:ph type="ftr" sz="quarter" idx="11"/>
          </p:nvPr>
        </p:nvSpPr>
        <p:spPr>
          <a:xfrm>
            <a:off x="3499101" y="6356350"/>
            <a:ext cx="591151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10" name="Slide Number Placeholder 9"/>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6534416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586B75A-687E-405C-8A0B-8D00578BA2C3}" type="datetimeFigureOut">
              <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4/14/2019</a:t>
            </a:fld>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2604432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586B75A-687E-405C-8A0B-8D00578BA2C3}" type="datetimeFigureOut">
              <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4/14/2019</a:t>
            </a:fld>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83817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672A191-C163-4093-A572-98D078F440D6}" type="datetimeFigureOut">
              <a:rPr lang="en-CA" smtClean="0"/>
              <a:t>2019-04-14</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D391C24F-B184-482D-A248-784162337C20}" type="slidenum">
              <a:rPr lang="en-CA" smtClean="0"/>
              <a:t>‹#›</a:t>
            </a:fld>
            <a:endParaRPr lang="en-CA" dirty="0"/>
          </a:p>
        </p:txBody>
      </p:sp>
    </p:spTree>
    <p:extLst>
      <p:ext uri="{BB962C8B-B14F-4D97-AF65-F5344CB8AC3E}">
        <p14:creationId xmlns:p14="http://schemas.microsoft.com/office/powerpoint/2010/main" val="1035166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672A191-C163-4093-A572-98D078F440D6}" type="datetimeFigureOut">
              <a:rPr lang="en-CA" smtClean="0"/>
              <a:t>2019-04-14</a:t>
            </a:fld>
            <a:endParaRPr lang="en-CA" dirty="0"/>
          </a:p>
        </p:txBody>
      </p:sp>
      <p:sp>
        <p:nvSpPr>
          <p:cNvPr id="8" name="Footer Placeholder 7"/>
          <p:cNvSpPr>
            <a:spLocks noGrp="1"/>
          </p:cNvSpPr>
          <p:nvPr>
            <p:ph type="ftr" sz="quarter" idx="11"/>
          </p:nvPr>
        </p:nvSpPr>
        <p:spPr/>
        <p:txBody>
          <a:bodyPr/>
          <a:lstStyle/>
          <a:p>
            <a:endParaRPr lang="en-CA" dirty="0"/>
          </a:p>
        </p:txBody>
      </p:sp>
      <p:sp>
        <p:nvSpPr>
          <p:cNvPr id="9" name="Slide Number Placeholder 8"/>
          <p:cNvSpPr>
            <a:spLocks noGrp="1"/>
          </p:cNvSpPr>
          <p:nvPr>
            <p:ph type="sldNum" sz="quarter" idx="12"/>
          </p:nvPr>
        </p:nvSpPr>
        <p:spPr/>
        <p:txBody>
          <a:bodyPr/>
          <a:lstStyle/>
          <a:p>
            <a:fld id="{D391C24F-B184-482D-A248-784162337C20}" type="slidenum">
              <a:rPr lang="en-CA" smtClean="0"/>
              <a:t>‹#›</a:t>
            </a:fld>
            <a:endParaRPr lang="en-CA" dirty="0"/>
          </a:p>
        </p:txBody>
      </p:sp>
    </p:spTree>
    <p:extLst>
      <p:ext uri="{BB962C8B-B14F-4D97-AF65-F5344CB8AC3E}">
        <p14:creationId xmlns:p14="http://schemas.microsoft.com/office/powerpoint/2010/main" val="1517284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672A191-C163-4093-A572-98D078F440D6}" type="datetimeFigureOut">
              <a:rPr lang="en-CA" smtClean="0"/>
              <a:t>2019-04-14</a:t>
            </a:fld>
            <a:endParaRPr lang="en-CA" dirty="0"/>
          </a:p>
        </p:txBody>
      </p:sp>
      <p:sp>
        <p:nvSpPr>
          <p:cNvPr id="4" name="Footer Placeholder 3"/>
          <p:cNvSpPr>
            <a:spLocks noGrp="1"/>
          </p:cNvSpPr>
          <p:nvPr>
            <p:ph type="ftr" sz="quarter" idx="11"/>
          </p:nvPr>
        </p:nvSpPr>
        <p:spPr/>
        <p:txBody>
          <a:bodyPr/>
          <a:lstStyle/>
          <a:p>
            <a:endParaRPr lang="en-CA" dirty="0"/>
          </a:p>
        </p:txBody>
      </p:sp>
      <p:sp>
        <p:nvSpPr>
          <p:cNvPr id="5" name="Slide Number Placeholder 4"/>
          <p:cNvSpPr>
            <a:spLocks noGrp="1"/>
          </p:cNvSpPr>
          <p:nvPr>
            <p:ph type="sldNum" sz="quarter" idx="12"/>
          </p:nvPr>
        </p:nvSpPr>
        <p:spPr/>
        <p:txBody>
          <a:bodyPr/>
          <a:lstStyle/>
          <a:p>
            <a:fld id="{D391C24F-B184-482D-A248-784162337C20}" type="slidenum">
              <a:rPr lang="en-CA" smtClean="0"/>
              <a:t>‹#›</a:t>
            </a:fld>
            <a:endParaRPr lang="en-CA" dirty="0"/>
          </a:p>
        </p:txBody>
      </p:sp>
    </p:spTree>
    <p:extLst>
      <p:ext uri="{BB962C8B-B14F-4D97-AF65-F5344CB8AC3E}">
        <p14:creationId xmlns:p14="http://schemas.microsoft.com/office/powerpoint/2010/main" val="3802589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72A191-C163-4093-A572-98D078F440D6}" type="datetimeFigureOut">
              <a:rPr lang="en-CA" smtClean="0"/>
              <a:t>2019-04-14</a:t>
            </a:fld>
            <a:endParaRPr lang="en-CA" dirty="0"/>
          </a:p>
        </p:txBody>
      </p:sp>
      <p:sp>
        <p:nvSpPr>
          <p:cNvPr id="3" name="Footer Placeholder 2"/>
          <p:cNvSpPr>
            <a:spLocks noGrp="1"/>
          </p:cNvSpPr>
          <p:nvPr>
            <p:ph type="ftr" sz="quarter" idx="11"/>
          </p:nvPr>
        </p:nvSpPr>
        <p:spPr/>
        <p:txBody>
          <a:bodyPr/>
          <a:lstStyle/>
          <a:p>
            <a:endParaRPr lang="en-CA" dirty="0"/>
          </a:p>
        </p:txBody>
      </p:sp>
      <p:sp>
        <p:nvSpPr>
          <p:cNvPr id="4" name="Slide Number Placeholder 3"/>
          <p:cNvSpPr>
            <a:spLocks noGrp="1"/>
          </p:cNvSpPr>
          <p:nvPr>
            <p:ph type="sldNum" sz="quarter" idx="12"/>
          </p:nvPr>
        </p:nvSpPr>
        <p:spPr/>
        <p:txBody>
          <a:bodyPr/>
          <a:lstStyle/>
          <a:p>
            <a:fld id="{D391C24F-B184-482D-A248-784162337C20}" type="slidenum">
              <a:rPr lang="en-CA" smtClean="0"/>
              <a:t>‹#›</a:t>
            </a:fld>
            <a:endParaRPr lang="en-CA" dirty="0"/>
          </a:p>
        </p:txBody>
      </p:sp>
    </p:spTree>
    <p:extLst>
      <p:ext uri="{BB962C8B-B14F-4D97-AF65-F5344CB8AC3E}">
        <p14:creationId xmlns:p14="http://schemas.microsoft.com/office/powerpoint/2010/main" val="3364418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672A191-C163-4093-A572-98D078F440D6}" type="datetimeFigureOut">
              <a:rPr lang="en-CA" smtClean="0"/>
              <a:t>2019-04-14</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D391C24F-B184-482D-A248-784162337C20}" type="slidenum">
              <a:rPr lang="en-CA" smtClean="0"/>
              <a:t>‹#›</a:t>
            </a:fld>
            <a:endParaRPr lang="en-CA" dirty="0"/>
          </a:p>
        </p:txBody>
      </p:sp>
    </p:spTree>
    <p:extLst>
      <p:ext uri="{BB962C8B-B14F-4D97-AF65-F5344CB8AC3E}">
        <p14:creationId xmlns:p14="http://schemas.microsoft.com/office/powerpoint/2010/main" val="4013857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1672A191-C163-4093-A572-98D078F440D6}" type="datetimeFigureOut">
              <a:rPr lang="en-CA" smtClean="0"/>
              <a:t>2019-04-14</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D391C24F-B184-482D-A248-784162337C20}" type="slidenum">
              <a:rPr lang="en-CA" smtClean="0"/>
              <a:t>‹#›</a:t>
            </a:fld>
            <a:endParaRPr lang="en-CA" dirty="0"/>
          </a:p>
        </p:txBody>
      </p:sp>
    </p:spTree>
    <p:extLst>
      <p:ext uri="{BB962C8B-B14F-4D97-AF65-F5344CB8AC3E}">
        <p14:creationId xmlns:p14="http://schemas.microsoft.com/office/powerpoint/2010/main" val="1540130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672A191-C163-4093-A572-98D078F440D6}" type="datetimeFigureOut">
              <a:rPr lang="en-CA" smtClean="0"/>
              <a:t>2019-04-14</a:t>
            </a:fld>
            <a:endParaRPr lang="en-CA"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A"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391C24F-B184-482D-A248-784162337C20}" type="slidenum">
              <a:rPr lang="en-CA" smtClean="0"/>
              <a:t>‹#›</a:t>
            </a:fld>
            <a:endParaRPr lang="en-CA" dirty="0"/>
          </a:p>
        </p:txBody>
      </p:sp>
    </p:spTree>
    <p:extLst>
      <p:ext uri="{BB962C8B-B14F-4D97-AF65-F5344CB8AC3E}">
        <p14:creationId xmlns:p14="http://schemas.microsoft.com/office/powerpoint/2010/main" val="407747468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5586B75A-687E-405C-8A0B-8D00578BA2C3}" type="datetimeFigureOut">
              <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4/14/2019</a:t>
            </a:fld>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28159089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5586B75A-687E-405C-8A0B-8D00578BA2C3}" type="datetimeFigureOut">
              <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4/14/2019</a:t>
            </a:fld>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lumMod val="50000"/>
                  <a:lumOff val="50000"/>
                </a:srgbClr>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40BAD2"/>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45180036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9.xml"/><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07067" y="1275065"/>
            <a:ext cx="7766936" cy="3316545"/>
          </a:xfrm>
        </p:spPr>
        <p:txBody>
          <a:bodyPr/>
          <a:lstStyle/>
          <a:p>
            <a:r>
              <a:rPr lang="en-CA" dirty="0"/>
              <a:t>Build a business web site for a construction engineering material testing company</a:t>
            </a:r>
          </a:p>
        </p:txBody>
      </p:sp>
      <p:sp>
        <p:nvSpPr>
          <p:cNvPr id="3" name="副标题 2"/>
          <p:cNvSpPr>
            <a:spLocks noGrp="1"/>
          </p:cNvSpPr>
          <p:nvPr>
            <p:ph type="subTitle" idx="1"/>
          </p:nvPr>
        </p:nvSpPr>
        <p:spPr>
          <a:xfrm>
            <a:off x="1507067" y="5026756"/>
            <a:ext cx="7766936" cy="1096899"/>
          </a:xfrm>
        </p:spPr>
        <p:txBody>
          <a:bodyPr>
            <a:normAutofit/>
          </a:bodyPr>
          <a:lstStyle/>
          <a:p>
            <a:endParaRPr lang="en-US" sz="2400" dirty="0"/>
          </a:p>
          <a:p>
            <a:r>
              <a:rPr lang="en-US" sz="2400" dirty="0"/>
              <a:t>By FZ programming and </a:t>
            </a:r>
            <a:r>
              <a:rPr lang="en-CA" sz="2400" dirty="0"/>
              <a:t>analysis</a:t>
            </a:r>
            <a:r>
              <a:rPr lang="en-US" sz="2400" dirty="0"/>
              <a:t> company</a:t>
            </a:r>
            <a:endParaRPr lang="en-CA" sz="2400" dirty="0"/>
          </a:p>
        </p:txBody>
      </p:sp>
    </p:spTree>
    <p:extLst>
      <p:ext uri="{BB962C8B-B14F-4D97-AF65-F5344CB8AC3E}">
        <p14:creationId xmlns:p14="http://schemas.microsoft.com/office/powerpoint/2010/main" val="1244364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4.2.Requirements</a:t>
            </a:r>
            <a:endParaRPr lang="en-CA" dirty="0"/>
          </a:p>
        </p:txBody>
      </p:sp>
      <p:sp>
        <p:nvSpPr>
          <p:cNvPr id="3" name="内容占位符 2"/>
          <p:cNvSpPr>
            <a:spLocks noGrp="1"/>
          </p:cNvSpPr>
          <p:nvPr>
            <p:ph idx="1"/>
          </p:nvPr>
        </p:nvSpPr>
        <p:spPr>
          <a:xfrm>
            <a:off x="520018" y="1930400"/>
            <a:ext cx="8596668" cy="3880773"/>
          </a:xfrm>
        </p:spPr>
        <p:txBody>
          <a:bodyPr>
            <a:normAutofit/>
          </a:bodyPr>
          <a:lstStyle/>
          <a:p>
            <a:pPr marL="0" lvl="0" indent="0">
              <a:buNone/>
            </a:pPr>
            <a:r>
              <a:rPr lang="en-US" sz="2200" b="1" dirty="0"/>
              <a:t>Functional requirements:</a:t>
            </a:r>
          </a:p>
          <a:p>
            <a:endParaRPr lang="en-US" sz="2200" dirty="0"/>
          </a:p>
          <a:p>
            <a:pPr lvl="0"/>
            <a:r>
              <a:rPr lang="en-US" sz="2200" dirty="0"/>
              <a:t>To register 4 different types of user accounts:</a:t>
            </a:r>
          </a:p>
          <a:p>
            <a:pPr lvl="0"/>
            <a:endParaRPr lang="en-US" sz="2200" dirty="0"/>
          </a:p>
          <a:p>
            <a:pPr marL="0" lvl="0" indent="0">
              <a:buNone/>
            </a:pPr>
            <a:r>
              <a:rPr lang="en-US" sz="2200" dirty="0"/>
              <a:t>           - employee account, account id starting by number 0; </a:t>
            </a:r>
          </a:p>
          <a:p>
            <a:pPr marL="0" lvl="0" indent="0">
              <a:buNone/>
            </a:pPr>
            <a:r>
              <a:rPr lang="en-US" sz="2200" dirty="0"/>
              <a:t>           - customer VIP account, starting by number 1; </a:t>
            </a:r>
          </a:p>
          <a:p>
            <a:pPr marL="0" lvl="0" indent="0">
              <a:buNone/>
            </a:pPr>
            <a:r>
              <a:rPr lang="en-US" sz="2200" dirty="0"/>
              <a:t>           - company account, starting by number 2;</a:t>
            </a:r>
          </a:p>
          <a:p>
            <a:pPr marL="0" lvl="0" indent="0">
              <a:buNone/>
            </a:pPr>
            <a:r>
              <a:rPr lang="en-US" sz="2200" dirty="0"/>
              <a:t>           - personal account starting by number 3.</a:t>
            </a:r>
          </a:p>
          <a:p>
            <a:pPr marL="0" indent="0">
              <a:buNone/>
            </a:pPr>
            <a:endParaRPr lang="en-US" dirty="0"/>
          </a:p>
          <a:p>
            <a:pPr>
              <a:buFont typeface="Wingdings" panose="05000000000000000000" pitchFamily="2" charset="2"/>
              <a:buChar char="Ø"/>
            </a:pPr>
            <a:endParaRPr lang="en-US" dirty="0"/>
          </a:p>
          <a:p>
            <a:pPr marL="0" indent="0">
              <a:buNone/>
            </a:pPr>
            <a:endParaRPr lang="en-US" dirty="0"/>
          </a:p>
          <a:p>
            <a:endParaRPr lang="en-CA" dirty="0"/>
          </a:p>
        </p:txBody>
      </p:sp>
    </p:spTree>
    <p:extLst>
      <p:ext uri="{BB962C8B-B14F-4D97-AF65-F5344CB8AC3E}">
        <p14:creationId xmlns:p14="http://schemas.microsoft.com/office/powerpoint/2010/main" val="2684423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57669" y="390783"/>
            <a:ext cx="8596668" cy="3880773"/>
          </a:xfrm>
        </p:spPr>
        <p:txBody>
          <a:bodyPr>
            <a:noAutofit/>
          </a:bodyPr>
          <a:lstStyle/>
          <a:p>
            <a:pPr lvl="0"/>
            <a:r>
              <a:rPr lang="en-US" sz="2200" dirty="0"/>
              <a:t>Reservation appointment or book one of the service listed at the web site.</a:t>
            </a:r>
          </a:p>
          <a:p>
            <a:pPr marL="0" lvl="0" indent="0">
              <a:buNone/>
            </a:pPr>
            <a:endParaRPr lang="en-US" sz="2200" dirty="0"/>
          </a:p>
          <a:p>
            <a:pPr lvl="0"/>
            <a:r>
              <a:rPr lang="en-US" sz="2200" dirty="0"/>
              <a:t>Filling the application service form online;</a:t>
            </a:r>
          </a:p>
          <a:p>
            <a:pPr marL="0" lvl="0" indent="0">
              <a:buNone/>
            </a:pPr>
            <a:endParaRPr lang="en-US" sz="2200" dirty="0"/>
          </a:p>
          <a:p>
            <a:pPr lvl="0"/>
            <a:r>
              <a:rPr lang="en-US" sz="2200" dirty="0"/>
              <a:t>Online payment for the fee of the reserved service;</a:t>
            </a:r>
          </a:p>
          <a:p>
            <a:pPr marL="0" lvl="0" indent="0">
              <a:buNone/>
            </a:pPr>
            <a:endParaRPr lang="en-US" sz="2200" dirty="0"/>
          </a:p>
          <a:p>
            <a:pPr lvl="0"/>
            <a:r>
              <a:rPr lang="en-US" sz="2200" dirty="0"/>
              <a:t>Upload some large size files, like videos, pictures and documents;</a:t>
            </a:r>
          </a:p>
          <a:p>
            <a:pPr marL="0" lvl="0" indent="0">
              <a:buNone/>
            </a:pPr>
            <a:endParaRPr lang="en-US" sz="2200" dirty="0"/>
          </a:p>
          <a:p>
            <a:pPr lvl="0"/>
            <a:r>
              <a:rPr lang="en-US" sz="2200" dirty="0"/>
              <a:t>Online check the status or the steps of process of the material testing;</a:t>
            </a:r>
          </a:p>
          <a:p>
            <a:pPr marL="0" lvl="0" indent="0">
              <a:buNone/>
            </a:pPr>
            <a:endParaRPr lang="en-US" sz="2200" dirty="0"/>
          </a:p>
          <a:p>
            <a:pPr lvl="0"/>
            <a:r>
              <a:rPr lang="en-US" sz="2200" dirty="0"/>
              <a:t>Download the final report made by the testing engineer;</a:t>
            </a:r>
          </a:p>
          <a:p>
            <a:pPr>
              <a:buFont typeface="Wingdings" panose="05000000000000000000" pitchFamily="2" charset="2"/>
              <a:buChar char="Ø"/>
            </a:pPr>
            <a:endParaRPr lang="en-US" sz="2400" dirty="0"/>
          </a:p>
        </p:txBody>
      </p:sp>
    </p:spTree>
    <p:extLst>
      <p:ext uri="{BB962C8B-B14F-4D97-AF65-F5344CB8AC3E}">
        <p14:creationId xmlns:p14="http://schemas.microsoft.com/office/powerpoint/2010/main" val="2648882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462116"/>
            <a:ext cx="8596668" cy="1320800"/>
          </a:xfrm>
        </p:spPr>
        <p:txBody>
          <a:bodyPr>
            <a:normAutofit fontScale="90000"/>
          </a:bodyPr>
          <a:lstStyle/>
          <a:p>
            <a:r>
              <a:rPr lang="en-CA" sz="4000" dirty="0" smtClean="0"/>
              <a:t>4.3 Some </a:t>
            </a:r>
            <a:r>
              <a:rPr lang="en-CA" sz="4000" dirty="0"/>
              <a:t>functional requirements that can be added in the future</a:t>
            </a:r>
            <a:r>
              <a:rPr lang="en-US" b="1" dirty="0"/>
              <a:t/>
            </a:r>
            <a:br>
              <a:rPr lang="en-US" b="1" dirty="0"/>
            </a:br>
            <a:endParaRPr lang="en-CA" sz="4000" dirty="0"/>
          </a:p>
        </p:txBody>
      </p:sp>
      <p:sp>
        <p:nvSpPr>
          <p:cNvPr id="3" name="内容占位符 2"/>
          <p:cNvSpPr>
            <a:spLocks noGrp="1"/>
          </p:cNvSpPr>
          <p:nvPr>
            <p:ph idx="1"/>
          </p:nvPr>
        </p:nvSpPr>
        <p:spPr>
          <a:xfrm>
            <a:off x="677334" y="2032770"/>
            <a:ext cx="8596668" cy="3880773"/>
          </a:xfrm>
        </p:spPr>
        <p:txBody>
          <a:bodyPr>
            <a:noAutofit/>
          </a:bodyPr>
          <a:lstStyle/>
          <a:p>
            <a:pPr lvl="0"/>
            <a:r>
              <a:rPr lang="en-US" sz="2200" dirty="0"/>
              <a:t>The web visitor can communicate with customer service consultants online real-time;</a:t>
            </a:r>
          </a:p>
          <a:p>
            <a:pPr marL="0" lvl="0" indent="0">
              <a:buNone/>
            </a:pPr>
            <a:endParaRPr lang="en-US" sz="2200" dirty="0"/>
          </a:p>
          <a:p>
            <a:pPr lvl="0"/>
            <a:r>
              <a:rPr lang="en-US" sz="2200" dirty="0"/>
              <a:t>The engineer provides the service for the remote meeting and technical support;</a:t>
            </a:r>
          </a:p>
          <a:p>
            <a:pPr marL="0" lvl="0" indent="0">
              <a:buNone/>
            </a:pPr>
            <a:endParaRPr lang="en-US" sz="2200" dirty="0"/>
          </a:p>
          <a:p>
            <a:pPr lvl="0"/>
            <a:r>
              <a:rPr lang="en-US" sz="2200" dirty="0"/>
              <a:t>Company recruitment information for CEMTL to hire engineers when they need to expand new business;</a:t>
            </a:r>
          </a:p>
          <a:p>
            <a:pPr marL="0" lvl="0" indent="0">
              <a:buNone/>
            </a:pPr>
            <a:endParaRPr lang="en-US" sz="2200" dirty="0"/>
          </a:p>
          <a:p>
            <a:pPr lvl="0"/>
            <a:r>
              <a:rPr lang="en-US" sz="2200" dirty="0"/>
              <a:t>Information about possible new branches of CEMTL.</a:t>
            </a:r>
          </a:p>
        </p:txBody>
      </p:sp>
    </p:spTree>
    <p:extLst>
      <p:ext uri="{BB962C8B-B14F-4D97-AF65-F5344CB8AC3E}">
        <p14:creationId xmlns:p14="http://schemas.microsoft.com/office/powerpoint/2010/main" val="1150646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lvl="0"/>
            <a:r>
              <a:rPr lang="en-US" dirty="0" smtClean="0"/>
              <a:t/>
            </a:r>
            <a:br>
              <a:rPr lang="en-US" dirty="0" smtClean="0"/>
            </a:br>
            <a:r>
              <a:rPr lang="en-US" sz="4000" dirty="0" smtClean="0"/>
              <a:t>4.4 Nonfunctional </a:t>
            </a:r>
            <a:r>
              <a:rPr lang="en-US" sz="4000" dirty="0"/>
              <a:t>requirements:</a:t>
            </a:r>
            <a:r>
              <a:rPr lang="en-US" dirty="0"/>
              <a:t/>
            </a:r>
            <a:br>
              <a:rPr lang="en-US" dirty="0"/>
            </a:br>
            <a:endParaRPr lang="en-CA" dirty="0"/>
          </a:p>
        </p:txBody>
      </p:sp>
      <p:sp>
        <p:nvSpPr>
          <p:cNvPr id="3" name="内容占位符 2"/>
          <p:cNvSpPr>
            <a:spLocks noGrp="1"/>
          </p:cNvSpPr>
          <p:nvPr>
            <p:ph idx="1"/>
          </p:nvPr>
        </p:nvSpPr>
        <p:spPr>
          <a:xfrm>
            <a:off x="677334" y="2160589"/>
            <a:ext cx="8596668" cy="4212502"/>
          </a:xfrm>
        </p:spPr>
        <p:txBody>
          <a:bodyPr>
            <a:normAutofit fontScale="25000" lnSpcReduction="20000"/>
          </a:bodyPr>
          <a:lstStyle/>
          <a:p>
            <a:pPr lvl="0"/>
            <a:r>
              <a:rPr lang="en-US" sz="8000" dirty="0"/>
              <a:t>The web site can be visited by web browser, smart phone, tablet or another handheld device;</a:t>
            </a:r>
          </a:p>
          <a:p>
            <a:pPr marL="0" lvl="0" indent="0">
              <a:buNone/>
            </a:pPr>
            <a:endParaRPr lang="en-US" sz="8000" dirty="0"/>
          </a:p>
          <a:p>
            <a:pPr lvl="0"/>
            <a:r>
              <a:rPr lang="en-US" sz="8000" dirty="0"/>
              <a:t>Can be display in two languages by choose: English or French;</a:t>
            </a:r>
          </a:p>
          <a:p>
            <a:pPr marL="0" lvl="0" indent="0">
              <a:buNone/>
            </a:pPr>
            <a:endParaRPr lang="en-US" sz="8000" dirty="0"/>
          </a:p>
          <a:p>
            <a:pPr lvl="0"/>
            <a:r>
              <a:rPr lang="en-US" sz="8000" dirty="0"/>
              <a:t>The payment can use Canada dollar or Us dollar;</a:t>
            </a:r>
          </a:p>
          <a:p>
            <a:pPr marL="0" lvl="0" indent="0">
              <a:buNone/>
            </a:pPr>
            <a:endParaRPr lang="en-US" sz="8000" dirty="0"/>
          </a:p>
          <a:p>
            <a:pPr lvl="0"/>
            <a:r>
              <a:rPr lang="en-US" sz="8000" dirty="0"/>
              <a:t>Can accept Multiple payment methods: credit card, us credit card, check, debit card, Bank Transfer;</a:t>
            </a:r>
          </a:p>
          <a:p>
            <a:pPr marL="0" lvl="0" indent="0">
              <a:buNone/>
            </a:pPr>
            <a:endParaRPr lang="en-US" sz="8000" dirty="0"/>
          </a:p>
          <a:p>
            <a:pPr lvl="0"/>
            <a:r>
              <a:rPr lang="en-US" sz="8000" dirty="0"/>
              <a:t>When in the web site, the user can see the introduction of CEMTL, some big project details of accomplished projects.</a:t>
            </a:r>
          </a:p>
          <a:p>
            <a:endParaRPr lang="en-CA" dirty="0"/>
          </a:p>
        </p:txBody>
      </p:sp>
    </p:spTree>
    <p:extLst>
      <p:ext uri="{BB962C8B-B14F-4D97-AF65-F5344CB8AC3E}">
        <p14:creationId xmlns:p14="http://schemas.microsoft.com/office/powerpoint/2010/main" val="26481009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CA" sz="4000" dirty="0" smtClean="0"/>
              <a:t/>
            </a:r>
            <a:br>
              <a:rPr lang="en-CA" sz="4000" dirty="0" smtClean="0"/>
            </a:br>
            <a:r>
              <a:rPr lang="en-CA" sz="4000" dirty="0" smtClean="0"/>
              <a:t>4.5</a:t>
            </a:r>
            <a:r>
              <a:rPr lang="en-US" sz="4000" b="1" dirty="0" smtClean="0"/>
              <a:t> </a:t>
            </a:r>
            <a:r>
              <a:rPr lang="en-CA" sz="4000" dirty="0"/>
              <a:t>Analysis by P.I.E.C.E.S</a:t>
            </a:r>
            <a:r>
              <a:rPr lang="en-CA" b="1" dirty="0"/>
              <a:t/>
            </a:r>
            <a:br>
              <a:rPr lang="en-CA" b="1" dirty="0"/>
            </a:br>
            <a:r>
              <a:rPr lang="en-CA" dirty="0"/>
              <a:t/>
            </a:r>
            <a:br>
              <a:rPr lang="en-CA" dirty="0"/>
            </a:br>
            <a:endParaRPr lang="en-CA" dirty="0"/>
          </a:p>
        </p:txBody>
      </p:sp>
      <p:sp>
        <p:nvSpPr>
          <p:cNvPr id="3" name="内容占位符 2"/>
          <p:cNvSpPr>
            <a:spLocks noGrp="1"/>
          </p:cNvSpPr>
          <p:nvPr>
            <p:ph idx="1"/>
          </p:nvPr>
        </p:nvSpPr>
        <p:spPr>
          <a:xfrm>
            <a:off x="677334" y="2160589"/>
            <a:ext cx="8596668" cy="4198647"/>
          </a:xfrm>
        </p:spPr>
        <p:txBody>
          <a:bodyPr>
            <a:normAutofit/>
          </a:bodyPr>
          <a:lstStyle/>
          <a:p>
            <a:pPr lvl="2"/>
            <a:r>
              <a:rPr lang="en-CA" sz="2400" b="1" dirty="0" smtClean="0"/>
              <a:t>4.5.1 Performance</a:t>
            </a:r>
            <a:endParaRPr lang="en-CA" sz="2400" b="1" dirty="0"/>
          </a:p>
          <a:p>
            <a:r>
              <a:rPr lang="en-US" sz="2000" dirty="0"/>
              <a:t>Use some Techniques of Website Speed Optimization: </a:t>
            </a:r>
            <a:endParaRPr lang="en-CA" sz="2000" dirty="0"/>
          </a:p>
          <a:p>
            <a:pPr lvl="0"/>
            <a:r>
              <a:rPr lang="en-US" sz="2000" dirty="0"/>
              <a:t>Use a better host server to keep our website </a:t>
            </a:r>
            <a:endParaRPr lang="en-CA" sz="2000" dirty="0"/>
          </a:p>
          <a:p>
            <a:pPr lvl="0"/>
            <a:r>
              <a:rPr lang="en-US" sz="2000" dirty="0"/>
              <a:t>Minimize the number of JavaScript and CSS files</a:t>
            </a:r>
            <a:endParaRPr lang="en-CA" sz="2000" dirty="0"/>
          </a:p>
          <a:p>
            <a:pPr lvl="0"/>
            <a:r>
              <a:rPr lang="en-US" sz="2000" dirty="0"/>
              <a:t>Use a Content Delivery Network (CDN)</a:t>
            </a:r>
            <a:endParaRPr lang="en-CA" sz="2000" dirty="0"/>
          </a:p>
          <a:p>
            <a:pPr lvl="0"/>
            <a:r>
              <a:rPr lang="en-US" sz="2000" dirty="0"/>
              <a:t>Optimize the size of images on your website</a:t>
            </a:r>
            <a:endParaRPr lang="en-CA" sz="2000" dirty="0"/>
          </a:p>
          <a:p>
            <a:pPr lvl="0"/>
            <a:r>
              <a:rPr lang="en-US" sz="2000" dirty="0"/>
              <a:t>Reduce the number of plugins</a:t>
            </a:r>
            <a:endParaRPr lang="en-CA" sz="2000" dirty="0"/>
          </a:p>
          <a:p>
            <a:pPr lvl="0"/>
            <a:r>
              <a:rPr lang="en-US" sz="2000" dirty="0"/>
              <a:t>Database optimization in CMS</a:t>
            </a:r>
            <a:endParaRPr lang="en-CA" sz="2000" dirty="0"/>
          </a:p>
          <a:p>
            <a:pPr lvl="0"/>
            <a:r>
              <a:rPr lang="en-US" sz="2000" dirty="0"/>
              <a:t>Reduce the use of web </a:t>
            </a:r>
            <a:r>
              <a:rPr lang="en-US" sz="2000" dirty="0" smtClean="0"/>
              <a:t>fonts</a:t>
            </a:r>
            <a:endParaRPr lang="en-CA" sz="2000" dirty="0"/>
          </a:p>
        </p:txBody>
      </p:sp>
    </p:spTree>
    <p:extLst>
      <p:ext uri="{BB962C8B-B14F-4D97-AF65-F5344CB8AC3E}">
        <p14:creationId xmlns:p14="http://schemas.microsoft.com/office/powerpoint/2010/main" val="1613584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CA"/>
          </a:p>
        </p:txBody>
      </p:sp>
      <p:sp>
        <p:nvSpPr>
          <p:cNvPr id="3" name="内容占位符 2"/>
          <p:cNvSpPr>
            <a:spLocks noGrp="1"/>
          </p:cNvSpPr>
          <p:nvPr>
            <p:ph idx="1"/>
          </p:nvPr>
        </p:nvSpPr>
        <p:spPr/>
        <p:txBody>
          <a:bodyPr>
            <a:normAutofit fontScale="92500" lnSpcReduction="20000"/>
          </a:bodyPr>
          <a:lstStyle/>
          <a:p>
            <a:pPr marL="0" indent="0">
              <a:buNone/>
            </a:pPr>
            <a:r>
              <a:rPr lang="en-US" sz="2400" dirty="0"/>
              <a:t>Such techniques will be used to make website performance faster and more efficient, as well as maintaining high download and upload speed. It’s estimated that the system has 3 seconds maximum response time for predefined request, and 7 seconds maximum for other requests.</a:t>
            </a:r>
            <a:endParaRPr lang="en-CA" sz="2400" dirty="0"/>
          </a:p>
          <a:p>
            <a:r>
              <a:rPr lang="en-US" sz="2400" dirty="0"/>
              <a:t>In terms of system stability, other techniques can be applied, such as:</a:t>
            </a:r>
            <a:endParaRPr lang="en-CA" sz="2400" dirty="0"/>
          </a:p>
          <a:p>
            <a:pPr lvl="0"/>
            <a:r>
              <a:rPr lang="en-US" sz="2400" dirty="0"/>
              <a:t>Proper Server Monitoring, </a:t>
            </a:r>
            <a:endParaRPr lang="en-CA" sz="2400" dirty="0"/>
          </a:p>
          <a:p>
            <a:pPr lvl="0"/>
            <a:r>
              <a:rPr lang="en-US" sz="2400" dirty="0"/>
              <a:t>Test System Restoration Procedures </a:t>
            </a:r>
            <a:endParaRPr lang="en-CA" sz="2400" dirty="0"/>
          </a:p>
          <a:p>
            <a:pPr lvl="0"/>
            <a:r>
              <a:rPr lang="en-US" sz="2400" dirty="0"/>
              <a:t>Implement Corporate Collaboration Tools </a:t>
            </a:r>
            <a:endParaRPr lang="en-CA" sz="2400" dirty="0"/>
          </a:p>
          <a:p>
            <a:pPr lvl="0"/>
            <a:r>
              <a:rPr lang="en-US" sz="2400" dirty="0"/>
              <a:t>Use Big Data Analytics to Predict Outages</a:t>
            </a:r>
            <a:endParaRPr lang="en-CA" sz="2400" dirty="0"/>
          </a:p>
          <a:p>
            <a:endParaRPr lang="en-CA" dirty="0"/>
          </a:p>
        </p:txBody>
      </p:sp>
    </p:spTree>
    <p:extLst>
      <p:ext uri="{BB962C8B-B14F-4D97-AF65-F5344CB8AC3E}">
        <p14:creationId xmlns:p14="http://schemas.microsoft.com/office/powerpoint/2010/main" val="27543471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CA"/>
          </a:p>
        </p:txBody>
      </p:sp>
      <p:sp>
        <p:nvSpPr>
          <p:cNvPr id="3" name="内容占位符 2"/>
          <p:cNvSpPr>
            <a:spLocks noGrp="1"/>
          </p:cNvSpPr>
          <p:nvPr>
            <p:ph idx="1"/>
          </p:nvPr>
        </p:nvSpPr>
        <p:spPr/>
        <p:txBody>
          <a:bodyPr>
            <a:normAutofit/>
          </a:bodyPr>
          <a:lstStyle/>
          <a:p>
            <a:pPr lvl="2"/>
            <a:r>
              <a:rPr lang="en-CA" sz="2400" b="1" dirty="0" smtClean="0"/>
              <a:t>4.5.2 Information </a:t>
            </a:r>
            <a:r>
              <a:rPr lang="en-CA" sz="2400" b="1" dirty="0"/>
              <a:t>and data operating</a:t>
            </a:r>
          </a:p>
          <a:p>
            <a:r>
              <a:rPr lang="en-US" sz="2000" dirty="0"/>
              <a:t>When users enter information or data, the system can analyze such data and guide them to enter the correct data, for example: when </a:t>
            </a:r>
            <a:endParaRPr lang="en-CA" sz="2000" dirty="0"/>
          </a:p>
          <a:p>
            <a:r>
              <a:rPr lang="en-US" sz="2000" dirty="0"/>
              <a:t>entering the date or phone number, they can only enter them in the correct format.  The system can also provide a lot of tips to help correct input of information and avoid some human error or other errors. </a:t>
            </a:r>
            <a:endParaRPr lang="en-US" sz="2000" dirty="0" smtClean="0"/>
          </a:p>
          <a:p>
            <a:r>
              <a:rPr lang="en-US" sz="2000" dirty="0"/>
              <a:t>We believe that the data stored is the most important thing, so our team of database technicians will perform regular maintenance and technical support, and often check the data center stability.</a:t>
            </a:r>
            <a:endParaRPr lang="en-CA" dirty="0"/>
          </a:p>
          <a:p>
            <a:endParaRPr lang="en-CA" sz="2000" dirty="0"/>
          </a:p>
          <a:p>
            <a:endParaRPr lang="en-CA" dirty="0"/>
          </a:p>
        </p:txBody>
      </p:sp>
    </p:spTree>
    <p:extLst>
      <p:ext uri="{BB962C8B-B14F-4D97-AF65-F5344CB8AC3E}">
        <p14:creationId xmlns:p14="http://schemas.microsoft.com/office/powerpoint/2010/main" val="31266035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CA"/>
          </a:p>
        </p:txBody>
      </p:sp>
      <p:sp>
        <p:nvSpPr>
          <p:cNvPr id="3" name="内容占位符 2"/>
          <p:cNvSpPr>
            <a:spLocks noGrp="1"/>
          </p:cNvSpPr>
          <p:nvPr>
            <p:ph idx="1"/>
          </p:nvPr>
        </p:nvSpPr>
        <p:spPr/>
        <p:txBody>
          <a:bodyPr>
            <a:normAutofit/>
          </a:bodyPr>
          <a:lstStyle/>
          <a:p>
            <a:r>
              <a:rPr lang="en-US" sz="2000" dirty="0"/>
              <a:t>For outbound information, the use of links allows you to provide more data to choose from users, who may choose to see only the information they need. For example, when users wish to search for a service, they will see the list that presents the introduction of each service, being able to select and access the chosen link correctly from the beginning of the user experience.</a:t>
            </a:r>
            <a:endParaRPr lang="en-CA" sz="2000" dirty="0"/>
          </a:p>
          <a:p>
            <a:r>
              <a:rPr lang="en-US" sz="2000" dirty="0" smtClean="0"/>
              <a:t>Considering </a:t>
            </a:r>
            <a:r>
              <a:rPr lang="en-US" sz="2000" dirty="0"/>
              <a:t>the basic information of the system, such as contact area, company history, and service detail, it is important to point out that the system will have the most relevant information described </a:t>
            </a:r>
            <a:endParaRPr lang="en-CA" sz="2000" dirty="0"/>
          </a:p>
          <a:p>
            <a:r>
              <a:rPr lang="en-US" sz="2000" dirty="0"/>
              <a:t>with the minimum number of words possible. The succinct way of describing the services helps the end user in their decision making.</a:t>
            </a:r>
            <a:endParaRPr lang="en-CA" sz="2000" dirty="0"/>
          </a:p>
          <a:p>
            <a:endParaRPr lang="en-CA" dirty="0"/>
          </a:p>
        </p:txBody>
      </p:sp>
    </p:spTree>
    <p:extLst>
      <p:ext uri="{BB962C8B-B14F-4D97-AF65-F5344CB8AC3E}">
        <p14:creationId xmlns:p14="http://schemas.microsoft.com/office/powerpoint/2010/main" val="30869971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CA"/>
          </a:p>
        </p:txBody>
      </p:sp>
      <p:sp>
        <p:nvSpPr>
          <p:cNvPr id="3" name="内容占位符 2"/>
          <p:cNvSpPr>
            <a:spLocks noGrp="1"/>
          </p:cNvSpPr>
          <p:nvPr>
            <p:ph idx="1"/>
          </p:nvPr>
        </p:nvSpPr>
        <p:spPr/>
        <p:txBody>
          <a:bodyPr/>
          <a:lstStyle/>
          <a:p>
            <a:pPr lvl="2"/>
            <a:r>
              <a:rPr lang="en-CA" sz="2400" dirty="0" smtClean="0"/>
              <a:t>4.5.3 Economics</a:t>
            </a:r>
            <a:endParaRPr lang="en-CA" sz="2400" dirty="0"/>
          </a:p>
          <a:p>
            <a:endParaRPr lang="en-US" dirty="0" smtClean="0"/>
          </a:p>
          <a:p>
            <a:r>
              <a:rPr lang="en-US" sz="2000" dirty="0" smtClean="0"/>
              <a:t>According </a:t>
            </a:r>
            <a:r>
              <a:rPr lang="en-US" sz="2000" dirty="0"/>
              <a:t>to the preliminary analysis of the cost and benefits of this project, it was possible to observe that the complete implementation does not present exorbitant costs. This means that at relatively low costs the benefits can be increased and varied quickly. Further details can be found in the feasibility study presented later</a:t>
            </a:r>
            <a:r>
              <a:rPr lang="en-US" sz="2000" dirty="0" smtClean="0"/>
              <a:t>.</a:t>
            </a:r>
            <a:endParaRPr lang="en-CA" sz="2000" dirty="0"/>
          </a:p>
          <a:p>
            <a:r>
              <a:rPr lang="en-US" sz="2000" dirty="0"/>
              <a:t>Considering the benefits of the system, one of the ways to monetize this type of system is to make the platform available to other material's laboratories by rent, that means an annual payment to obtain the license to use the system.</a:t>
            </a:r>
            <a:endParaRPr lang="en-CA" sz="2000" dirty="0"/>
          </a:p>
        </p:txBody>
      </p:sp>
    </p:spTree>
    <p:extLst>
      <p:ext uri="{BB962C8B-B14F-4D97-AF65-F5344CB8AC3E}">
        <p14:creationId xmlns:p14="http://schemas.microsoft.com/office/powerpoint/2010/main" val="3385427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CA"/>
          </a:p>
        </p:txBody>
      </p:sp>
      <p:sp>
        <p:nvSpPr>
          <p:cNvPr id="3" name="内容占位符 2"/>
          <p:cNvSpPr>
            <a:spLocks noGrp="1"/>
          </p:cNvSpPr>
          <p:nvPr>
            <p:ph idx="1"/>
          </p:nvPr>
        </p:nvSpPr>
        <p:spPr/>
        <p:txBody>
          <a:bodyPr>
            <a:normAutofit/>
          </a:bodyPr>
          <a:lstStyle/>
          <a:p>
            <a:pPr lvl="2"/>
            <a:r>
              <a:rPr lang="en-CA" sz="2400" dirty="0" smtClean="0"/>
              <a:t>4.5.4 Control </a:t>
            </a:r>
            <a:r>
              <a:rPr lang="en-CA" sz="2400" dirty="0"/>
              <a:t>and Security </a:t>
            </a:r>
          </a:p>
          <a:p>
            <a:endParaRPr lang="en-US" sz="2000" dirty="0" smtClean="0"/>
          </a:p>
          <a:p>
            <a:r>
              <a:rPr lang="en-US" sz="2000" dirty="0" smtClean="0"/>
              <a:t>The </a:t>
            </a:r>
            <a:r>
              <a:rPr lang="en-US" sz="2000" dirty="0"/>
              <a:t>type of information generated by the testing of materials is an information that is usually treated as a public domain, since it must be available in management reports of works and for the </a:t>
            </a:r>
            <a:endParaRPr lang="en-CA" sz="2000" dirty="0"/>
          </a:p>
          <a:p>
            <a:r>
              <a:rPr lang="en-US" sz="2000" dirty="0"/>
              <a:t>knowledge of possible future buyers of the project (when it comes to civil construction), as well as for taxpayers' knowledge (when it comes to building bridges or pavements). In order to do this, the system security issue should be focused mainly on the protection of customer data and the making of online payments.</a:t>
            </a:r>
            <a:endParaRPr lang="en-CA" sz="2000" dirty="0"/>
          </a:p>
          <a:p>
            <a:endParaRPr lang="en-CA" dirty="0"/>
          </a:p>
        </p:txBody>
      </p:sp>
    </p:spTree>
    <p:extLst>
      <p:ext uri="{BB962C8B-B14F-4D97-AF65-F5344CB8AC3E}">
        <p14:creationId xmlns:p14="http://schemas.microsoft.com/office/powerpoint/2010/main" val="1911097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CA" dirty="0" smtClean="0"/>
              <a:t/>
            </a:r>
            <a:br>
              <a:rPr lang="en-CA" dirty="0" smtClean="0"/>
            </a:br>
            <a:r>
              <a:rPr lang="en-CA" dirty="0" smtClean="0"/>
              <a:t>1.</a:t>
            </a:r>
            <a:r>
              <a:rPr lang="en-US" dirty="0" smtClean="0"/>
              <a:t> Introduction</a:t>
            </a:r>
            <a:endParaRPr lang="en-CA" dirty="0"/>
          </a:p>
        </p:txBody>
      </p:sp>
      <p:sp>
        <p:nvSpPr>
          <p:cNvPr id="3" name="内容占位符 2"/>
          <p:cNvSpPr>
            <a:spLocks noGrp="1"/>
          </p:cNvSpPr>
          <p:nvPr>
            <p:ph idx="1"/>
          </p:nvPr>
        </p:nvSpPr>
        <p:spPr/>
        <p:txBody>
          <a:bodyPr/>
          <a:lstStyle/>
          <a:p>
            <a:r>
              <a:rPr lang="en-US" sz="2400" dirty="0"/>
              <a:t>This </a:t>
            </a:r>
            <a:r>
              <a:rPr lang="en-US" sz="2400" dirty="0" smtClean="0"/>
              <a:t>presentation </a:t>
            </a:r>
            <a:r>
              <a:rPr lang="en-US" sz="2400" dirty="0"/>
              <a:t>refers to the Information System Analysis and Modeling project, whose objective is to create a web-based system for technological control of construction materials and soil survey.</a:t>
            </a:r>
            <a:endParaRPr lang="en-CA" sz="2400" dirty="0"/>
          </a:p>
          <a:p>
            <a:r>
              <a:rPr lang="en-US" sz="2400" dirty="0"/>
              <a:t>This document includes the feasibility study, the analysis phase, and the system’s design, with the aim of apply the concepts learned in class and practice applying agile planning methods.</a:t>
            </a:r>
            <a:endParaRPr lang="en-CA" sz="2400" dirty="0"/>
          </a:p>
          <a:p>
            <a:endParaRPr lang="en-CA" dirty="0"/>
          </a:p>
        </p:txBody>
      </p:sp>
    </p:spTree>
    <p:extLst>
      <p:ext uri="{BB962C8B-B14F-4D97-AF65-F5344CB8AC3E}">
        <p14:creationId xmlns:p14="http://schemas.microsoft.com/office/powerpoint/2010/main" val="3681328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CA"/>
          </a:p>
        </p:txBody>
      </p:sp>
      <p:sp>
        <p:nvSpPr>
          <p:cNvPr id="3" name="内容占位符 2"/>
          <p:cNvSpPr>
            <a:spLocks noGrp="1"/>
          </p:cNvSpPr>
          <p:nvPr>
            <p:ph idx="1"/>
          </p:nvPr>
        </p:nvSpPr>
        <p:spPr/>
        <p:txBody>
          <a:bodyPr/>
          <a:lstStyle/>
          <a:p>
            <a:r>
              <a:rPr lang="en-US" dirty="0"/>
              <a:t>In order to make the system safe and secure, some rules will apply, such as:</a:t>
            </a:r>
            <a:endParaRPr lang="en-CA" dirty="0"/>
          </a:p>
          <a:p>
            <a:pPr lvl="0"/>
            <a:r>
              <a:rPr lang="en-US" dirty="0"/>
              <a:t>always check both username and passwords and verified the security questions.</a:t>
            </a:r>
            <a:endParaRPr lang="en-CA" dirty="0"/>
          </a:p>
          <a:p>
            <a:pPr lvl="0"/>
            <a:r>
              <a:rPr lang="en-US" dirty="0"/>
              <a:t>keep software up to date and use anti-virus software, also use Hardware firewall</a:t>
            </a:r>
            <a:endParaRPr lang="en-CA" dirty="0"/>
          </a:p>
          <a:p>
            <a:pPr lvl="0"/>
            <a:r>
              <a:rPr lang="en-US" dirty="0"/>
              <a:t>protect against XSS attacks</a:t>
            </a:r>
            <a:endParaRPr lang="en-CA" dirty="0"/>
          </a:p>
          <a:p>
            <a:pPr lvl="0"/>
            <a:r>
              <a:rPr lang="en-US" dirty="0"/>
              <a:t>validation should always be done both on the browser and server side</a:t>
            </a:r>
            <a:endParaRPr lang="en-CA" dirty="0"/>
          </a:p>
          <a:p>
            <a:pPr lvl="0"/>
            <a:r>
              <a:rPr lang="en-US" dirty="0"/>
              <a:t>when files uploads, always scan for security</a:t>
            </a:r>
            <a:endParaRPr lang="en-CA" dirty="0"/>
          </a:p>
          <a:p>
            <a:pPr lvl="0"/>
            <a:r>
              <a:rPr lang="en-US" dirty="0"/>
              <a:t>use HTTPS</a:t>
            </a:r>
            <a:endParaRPr lang="en-CA" dirty="0"/>
          </a:p>
          <a:p>
            <a:pPr lvl="0"/>
            <a:r>
              <a:rPr lang="en-US" dirty="0"/>
              <a:t>use md5 encryption</a:t>
            </a:r>
            <a:endParaRPr lang="en-CA" dirty="0"/>
          </a:p>
          <a:p>
            <a:endParaRPr lang="en-CA" dirty="0"/>
          </a:p>
        </p:txBody>
      </p:sp>
    </p:spTree>
    <p:extLst>
      <p:ext uri="{BB962C8B-B14F-4D97-AF65-F5344CB8AC3E}">
        <p14:creationId xmlns:p14="http://schemas.microsoft.com/office/powerpoint/2010/main" val="3744046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CA"/>
          </a:p>
        </p:txBody>
      </p:sp>
      <p:sp>
        <p:nvSpPr>
          <p:cNvPr id="3" name="内容占位符 2"/>
          <p:cNvSpPr>
            <a:spLocks noGrp="1"/>
          </p:cNvSpPr>
          <p:nvPr>
            <p:ph idx="1"/>
          </p:nvPr>
        </p:nvSpPr>
        <p:spPr/>
        <p:txBody>
          <a:bodyPr/>
          <a:lstStyle/>
          <a:p>
            <a:pPr lvl="2"/>
            <a:r>
              <a:rPr lang="en-CA" sz="2400" b="1" dirty="0" smtClean="0"/>
              <a:t>4.5.5 Efficiency</a:t>
            </a:r>
          </a:p>
          <a:p>
            <a:pPr lvl="2"/>
            <a:endParaRPr lang="en-CA" sz="2400" b="1" dirty="0"/>
          </a:p>
          <a:p>
            <a:r>
              <a:rPr lang="en-US" sz="2000" dirty="0"/>
              <a:t>In order to increase the efficiency of the system, technical analysis of the data flow can be used, which can then improve the structure of the site, provide improvements and upgrades, and keep the content of the site efficient and up to date. Another option is to use small details like not putting all the links on the home page and avoiding the delivery and exit of redundant information.</a:t>
            </a:r>
            <a:endParaRPr lang="en-CA" sz="2000" dirty="0"/>
          </a:p>
          <a:p>
            <a:endParaRPr lang="en-CA" dirty="0"/>
          </a:p>
        </p:txBody>
      </p:sp>
    </p:spTree>
    <p:extLst>
      <p:ext uri="{BB962C8B-B14F-4D97-AF65-F5344CB8AC3E}">
        <p14:creationId xmlns:p14="http://schemas.microsoft.com/office/powerpoint/2010/main" val="1340083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CA"/>
          </a:p>
        </p:txBody>
      </p:sp>
      <p:sp>
        <p:nvSpPr>
          <p:cNvPr id="3" name="内容占位符 2"/>
          <p:cNvSpPr>
            <a:spLocks noGrp="1"/>
          </p:cNvSpPr>
          <p:nvPr>
            <p:ph idx="1"/>
          </p:nvPr>
        </p:nvSpPr>
        <p:spPr/>
        <p:txBody>
          <a:bodyPr/>
          <a:lstStyle/>
          <a:p>
            <a:pPr lvl="2"/>
            <a:r>
              <a:rPr lang="en-CA" sz="2400" b="1" dirty="0" smtClean="0"/>
              <a:t>4.5.6 Services</a:t>
            </a:r>
            <a:endParaRPr lang="en-CA" sz="2400" b="1" dirty="0"/>
          </a:p>
          <a:p>
            <a:r>
              <a:rPr lang="en-US" sz="2000" dirty="0"/>
              <a:t>The services provided through the system license lease include personal training, which will be given for a week and may be provided on demand when a new employee joins the company. Technical support 24/7 will be provided, and the company engages in providing warranty response time in just 1 hour. Our professional technicians will visit the company on a regular basis and will perform regular maintenance, according to the needs of each customer.</a:t>
            </a:r>
            <a:endParaRPr lang="en-CA" sz="2000" dirty="0"/>
          </a:p>
          <a:p>
            <a:r>
              <a:rPr lang="en-US" sz="2000" dirty="0"/>
              <a:t>It should be noted that the system should be compatible with different browsers.</a:t>
            </a:r>
            <a:endParaRPr lang="en-CA" sz="2000" dirty="0"/>
          </a:p>
        </p:txBody>
      </p:sp>
    </p:spTree>
    <p:extLst>
      <p:ext uri="{BB962C8B-B14F-4D97-AF65-F5344CB8AC3E}">
        <p14:creationId xmlns:p14="http://schemas.microsoft.com/office/powerpoint/2010/main" val="2223610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CA" b="1" dirty="0" smtClean="0"/>
              <a:t/>
            </a:r>
            <a:br>
              <a:rPr lang="en-CA" b="1" dirty="0" smtClean="0"/>
            </a:br>
            <a:r>
              <a:rPr lang="en-CA" b="1" dirty="0" smtClean="0"/>
              <a:t>4.6 </a:t>
            </a:r>
            <a:r>
              <a:rPr lang="en-CA" b="1" dirty="0"/>
              <a:t>Operational and Cultural study</a:t>
            </a:r>
            <a:endParaRPr lang="en-CA" dirty="0"/>
          </a:p>
        </p:txBody>
      </p:sp>
      <p:sp>
        <p:nvSpPr>
          <p:cNvPr id="3" name="内容占位符 2"/>
          <p:cNvSpPr>
            <a:spLocks noGrp="1"/>
          </p:cNvSpPr>
          <p:nvPr>
            <p:ph idx="1"/>
          </p:nvPr>
        </p:nvSpPr>
        <p:spPr/>
        <p:txBody>
          <a:bodyPr/>
          <a:lstStyle/>
          <a:p>
            <a:r>
              <a:rPr lang="en-US" sz="2400" dirty="0"/>
              <a:t>The system is considered easy to operate with user-friendly interface and the structure of the web page is clear, having been thought about the local cultural design.</a:t>
            </a:r>
            <a:endParaRPr lang="en-CA" sz="2400" dirty="0"/>
          </a:p>
          <a:p>
            <a:r>
              <a:rPr lang="en-US" sz="2400" dirty="0"/>
              <a:t>The system can be used by smartphone, tablet and other handled devices. End users can choose the display language between English and French.</a:t>
            </a:r>
            <a:endParaRPr lang="en-CA" sz="2400" dirty="0"/>
          </a:p>
          <a:p>
            <a:r>
              <a:rPr lang="en-US" sz="2400" dirty="0"/>
              <a:t>A mock-up is presented at the end of this </a:t>
            </a:r>
            <a:r>
              <a:rPr lang="en-US" sz="2400" dirty="0" smtClean="0"/>
              <a:t>presentation.</a:t>
            </a:r>
            <a:endParaRPr lang="en-CA" sz="2400" dirty="0"/>
          </a:p>
          <a:p>
            <a:endParaRPr lang="en-CA" dirty="0"/>
          </a:p>
        </p:txBody>
      </p:sp>
    </p:spTree>
    <p:extLst>
      <p:ext uri="{BB962C8B-B14F-4D97-AF65-F5344CB8AC3E}">
        <p14:creationId xmlns:p14="http://schemas.microsoft.com/office/powerpoint/2010/main" val="2527284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CA" sz="4000" dirty="0" smtClean="0"/>
              <a:t>4.7-4.10 </a:t>
            </a:r>
            <a:r>
              <a:rPr lang="en-CA" sz="4000" dirty="0"/>
              <a:t>Benefits and Cost analysis for this project:</a:t>
            </a:r>
            <a:r>
              <a:rPr lang="en-CA" dirty="0"/>
              <a:t/>
            </a:r>
            <a:br>
              <a:rPr lang="en-CA" dirty="0"/>
            </a:br>
            <a:endParaRPr lang="en-CA" dirty="0"/>
          </a:p>
        </p:txBody>
      </p:sp>
      <p:sp>
        <p:nvSpPr>
          <p:cNvPr id="3" name="内容占位符 2"/>
          <p:cNvSpPr>
            <a:spLocks noGrp="1"/>
          </p:cNvSpPr>
          <p:nvPr>
            <p:ph idx="1"/>
          </p:nvPr>
        </p:nvSpPr>
        <p:spPr/>
        <p:txBody>
          <a:bodyPr/>
          <a:lstStyle/>
          <a:p>
            <a:endParaRPr lang="en-CA" dirty="0"/>
          </a:p>
        </p:txBody>
      </p:sp>
    </p:spTree>
    <p:extLst>
      <p:ext uri="{BB962C8B-B14F-4D97-AF65-F5344CB8AC3E}">
        <p14:creationId xmlns:p14="http://schemas.microsoft.com/office/powerpoint/2010/main" val="1674367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255" y="886690"/>
            <a:ext cx="8506690" cy="5112328"/>
          </a:xfrm>
          <a:prstGeom prst="rect">
            <a:avLst/>
          </a:prstGeom>
          <a:noFill/>
          <a:ln>
            <a:noFill/>
          </a:ln>
        </p:spPr>
      </p:pic>
    </p:spTree>
    <p:extLst>
      <p:ext uri="{BB962C8B-B14F-4D97-AF65-F5344CB8AC3E}">
        <p14:creationId xmlns:p14="http://schemas.microsoft.com/office/powerpoint/2010/main" val="1265954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690254"/>
            <a:ext cx="8340437" cy="3477491"/>
          </a:xfrm>
          <a:prstGeom prst="rect">
            <a:avLst/>
          </a:prstGeom>
          <a:noFill/>
          <a:ln>
            <a:noFill/>
          </a:ln>
        </p:spPr>
      </p:pic>
    </p:spTree>
    <p:extLst>
      <p:ext uri="{BB962C8B-B14F-4D97-AF65-F5344CB8AC3E}">
        <p14:creationId xmlns:p14="http://schemas.microsoft.com/office/powerpoint/2010/main" val="3648140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982" y="872836"/>
            <a:ext cx="8728363" cy="4862946"/>
          </a:xfrm>
          <a:prstGeom prst="rect">
            <a:avLst/>
          </a:prstGeom>
          <a:noFill/>
          <a:ln>
            <a:noFill/>
          </a:ln>
        </p:spPr>
      </p:pic>
    </p:spTree>
    <p:extLst>
      <p:ext uri="{BB962C8B-B14F-4D97-AF65-F5344CB8AC3E}">
        <p14:creationId xmlns:p14="http://schemas.microsoft.com/office/powerpoint/2010/main" val="2185835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CA" dirty="0" smtClean="0"/>
              <a:t/>
            </a:r>
            <a:br>
              <a:rPr lang="en-CA" dirty="0" smtClean="0"/>
            </a:br>
            <a:endParaRPr lang="en-CA" dirty="0"/>
          </a:p>
        </p:txBody>
      </p:sp>
      <p:sp>
        <p:nvSpPr>
          <p:cNvPr id="3" name="内容占位符 2"/>
          <p:cNvSpPr>
            <a:spLocks noGrp="1"/>
          </p:cNvSpPr>
          <p:nvPr>
            <p:ph idx="1"/>
          </p:nvPr>
        </p:nvSpPr>
        <p:spPr/>
        <p:txBody>
          <a:bodyPr/>
          <a:lstStyle/>
          <a:p>
            <a:r>
              <a:rPr lang="en-CA" sz="2400" dirty="0" err="1"/>
              <a:t>Fz</a:t>
            </a:r>
            <a:r>
              <a:rPr lang="en-CA" sz="2400" dirty="0"/>
              <a:t> Benefit for built the </a:t>
            </a:r>
            <a:r>
              <a:rPr lang="en-CA" sz="2400" dirty="0" smtClean="0"/>
              <a:t>system:</a:t>
            </a:r>
            <a:endParaRPr lang="en-US" sz="2400" dirty="0" smtClean="0"/>
          </a:p>
          <a:p>
            <a:endParaRPr lang="en-US" sz="2400" dirty="0" smtClean="0"/>
          </a:p>
          <a:p>
            <a:r>
              <a:rPr lang="en-US" sz="2400" dirty="0" smtClean="0"/>
              <a:t>In </a:t>
            </a:r>
            <a:r>
              <a:rPr lang="en-US" sz="2400" dirty="0"/>
              <a:t>executing and implementing this project, the benefits of the FZ programming company include two parts:</a:t>
            </a:r>
            <a:endParaRPr lang="en-CA" sz="2400" dirty="0"/>
          </a:p>
          <a:p>
            <a:r>
              <a:rPr lang="en-US" sz="2400" dirty="0"/>
              <a:t>1. One-time benefits. For example: site compilation fee;</a:t>
            </a:r>
            <a:endParaRPr lang="en-CA" sz="2400" dirty="0"/>
          </a:p>
          <a:p>
            <a:r>
              <a:rPr lang="en-US" sz="2400" dirty="0"/>
              <a:t>2. Yearly benefits. For example: technical support fee.</a:t>
            </a:r>
            <a:endParaRPr lang="en-CA" sz="2400" dirty="0"/>
          </a:p>
          <a:p>
            <a:endParaRPr lang="en-CA" dirty="0"/>
          </a:p>
        </p:txBody>
      </p:sp>
    </p:spTree>
    <p:extLst>
      <p:ext uri="{BB962C8B-B14F-4D97-AF65-F5344CB8AC3E}">
        <p14:creationId xmlns:p14="http://schemas.microsoft.com/office/powerpoint/2010/main" val="722014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6"/>
          <p:cNvPicPr/>
          <p:nvPr/>
        </p:nvPicPr>
        <p:blipFill>
          <a:blip r:embed="rId2">
            <a:extLst>
              <a:ext uri="{28A0092B-C50C-407E-A947-70E740481C1C}">
                <a14:useLocalDpi xmlns:a14="http://schemas.microsoft.com/office/drawing/2010/main" val="0"/>
              </a:ext>
            </a:extLst>
          </a:blip>
          <a:srcRect/>
          <a:stretch>
            <a:fillRect/>
          </a:stretch>
        </p:blipFill>
        <p:spPr bwMode="auto">
          <a:xfrm>
            <a:off x="1177637" y="1052945"/>
            <a:ext cx="7883236" cy="4585855"/>
          </a:xfrm>
          <a:prstGeom prst="rect">
            <a:avLst/>
          </a:prstGeom>
          <a:noFill/>
          <a:ln>
            <a:noFill/>
          </a:ln>
        </p:spPr>
      </p:pic>
    </p:spTree>
    <p:extLst>
      <p:ext uri="{BB962C8B-B14F-4D97-AF65-F5344CB8AC3E}">
        <p14:creationId xmlns:p14="http://schemas.microsoft.com/office/powerpoint/2010/main" val="1681282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lvl="0"/>
            <a:r>
              <a:rPr lang="en-CA" dirty="0"/>
              <a:t/>
            </a:r>
            <a:br>
              <a:rPr lang="en-CA" dirty="0"/>
            </a:br>
            <a:r>
              <a:rPr lang="en-CA" dirty="0"/>
              <a:t>2.</a:t>
            </a:r>
            <a:r>
              <a:rPr lang="en-US" dirty="0"/>
              <a:t> General context</a:t>
            </a:r>
            <a:r>
              <a:rPr lang="en-CA" dirty="0"/>
              <a:t/>
            </a:r>
            <a:br>
              <a:rPr lang="en-CA" dirty="0"/>
            </a:br>
            <a:endParaRPr lang="en-CA" dirty="0"/>
          </a:p>
        </p:txBody>
      </p:sp>
      <p:sp>
        <p:nvSpPr>
          <p:cNvPr id="3" name="内容占位符 2"/>
          <p:cNvSpPr>
            <a:spLocks noGrp="1"/>
          </p:cNvSpPr>
          <p:nvPr>
            <p:ph idx="1"/>
          </p:nvPr>
        </p:nvSpPr>
        <p:spPr/>
        <p:txBody>
          <a:bodyPr>
            <a:normAutofit/>
          </a:bodyPr>
          <a:lstStyle/>
          <a:p>
            <a:pPr marL="0" lvl="0" indent="0">
              <a:buNone/>
            </a:pPr>
            <a:endParaRPr lang="en-CA" dirty="0"/>
          </a:p>
          <a:p>
            <a:r>
              <a:rPr lang="en-US" sz="2400" dirty="0"/>
              <a:t>In civil engineering, the technological control of building materials and soil analysis represents an important sector.</a:t>
            </a:r>
            <a:endParaRPr lang="en-CA" sz="2400" dirty="0"/>
          </a:p>
          <a:p>
            <a:r>
              <a:rPr lang="en-US" sz="2400" dirty="0"/>
              <a:t>The soil analysis is done even before starting a construction project, so that the loads that need to be supported are determined and the types of foundations are defined.</a:t>
            </a:r>
            <a:endParaRPr lang="en-CA" sz="2400" dirty="0"/>
          </a:p>
          <a:p>
            <a:endParaRPr lang="en-CA" dirty="0"/>
          </a:p>
        </p:txBody>
      </p:sp>
    </p:spTree>
    <p:extLst>
      <p:ext uri="{BB962C8B-B14F-4D97-AF65-F5344CB8AC3E}">
        <p14:creationId xmlns:p14="http://schemas.microsoft.com/office/powerpoint/2010/main" val="26243116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CA" dirty="0" smtClean="0"/>
              <a:t>4.11 Project schedule estimation use waterfall modeling</a:t>
            </a:r>
            <a:endParaRPr lang="en-CA" dirty="0"/>
          </a:p>
        </p:txBody>
      </p:sp>
      <p:sp>
        <p:nvSpPr>
          <p:cNvPr id="3" name="内容占位符 2"/>
          <p:cNvSpPr>
            <a:spLocks noGrp="1"/>
          </p:cNvSpPr>
          <p:nvPr>
            <p:ph idx="1"/>
          </p:nvPr>
        </p:nvSpPr>
        <p:spPr/>
        <p:txBody>
          <a:bodyPr/>
          <a:lstStyle/>
          <a:p>
            <a:endParaRPr lang="en-CA" dirty="0"/>
          </a:p>
        </p:txBody>
      </p:sp>
    </p:spTree>
    <p:extLst>
      <p:ext uri="{BB962C8B-B14F-4D97-AF65-F5344CB8AC3E}">
        <p14:creationId xmlns:p14="http://schemas.microsoft.com/office/powerpoint/2010/main" val="4196564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145" y="748146"/>
            <a:ext cx="8478981" cy="5070764"/>
          </a:xfrm>
          <a:prstGeom prst="rect">
            <a:avLst/>
          </a:prstGeom>
          <a:noFill/>
          <a:ln>
            <a:noFill/>
          </a:ln>
        </p:spPr>
      </p:pic>
    </p:spTree>
    <p:extLst>
      <p:ext uri="{BB962C8B-B14F-4D97-AF65-F5344CB8AC3E}">
        <p14:creationId xmlns:p14="http://schemas.microsoft.com/office/powerpoint/2010/main" val="2782783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lvl="0"/>
            <a:r>
              <a:rPr lang="en-US" dirty="0" smtClean="0"/>
              <a:t/>
            </a:r>
            <a:br>
              <a:rPr lang="en-US" dirty="0" smtClean="0"/>
            </a:br>
            <a:r>
              <a:rPr lang="en-US" dirty="0" smtClean="0"/>
              <a:t>5.Project </a:t>
            </a:r>
            <a:r>
              <a:rPr lang="en-US" dirty="0"/>
              <a:t>Analysis Part</a:t>
            </a:r>
            <a:r>
              <a:rPr lang="en-CA" b="1" dirty="0"/>
              <a:t/>
            </a:r>
            <a:br>
              <a:rPr lang="en-CA" b="1" dirty="0"/>
            </a:br>
            <a:endParaRPr lang="en-CA" dirty="0"/>
          </a:p>
        </p:txBody>
      </p:sp>
      <p:sp>
        <p:nvSpPr>
          <p:cNvPr id="3" name="内容占位符 2"/>
          <p:cNvSpPr>
            <a:spLocks noGrp="1"/>
          </p:cNvSpPr>
          <p:nvPr>
            <p:ph idx="1"/>
          </p:nvPr>
        </p:nvSpPr>
        <p:spPr/>
        <p:txBody>
          <a:bodyPr/>
          <a:lstStyle/>
          <a:p>
            <a:endParaRPr lang="en-CA" dirty="0"/>
          </a:p>
        </p:txBody>
      </p:sp>
    </p:spTree>
    <p:extLst>
      <p:ext uri="{BB962C8B-B14F-4D97-AF65-F5344CB8AC3E}">
        <p14:creationId xmlns:p14="http://schemas.microsoft.com/office/powerpoint/2010/main" val="27855618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CA" dirty="0" smtClean="0"/>
              <a:t/>
            </a:r>
            <a:br>
              <a:rPr lang="en-CA" dirty="0" smtClean="0"/>
            </a:br>
            <a:r>
              <a:rPr lang="en-CA" dirty="0" smtClean="0"/>
              <a:t>5.1 Use case analysis: three major functions</a:t>
            </a:r>
            <a:endParaRPr lang="en-CA" dirty="0"/>
          </a:p>
        </p:txBody>
      </p:sp>
      <p:sp>
        <p:nvSpPr>
          <p:cNvPr id="3" name="内容占位符 2"/>
          <p:cNvSpPr>
            <a:spLocks noGrp="1"/>
          </p:cNvSpPr>
          <p:nvPr>
            <p:ph idx="1"/>
          </p:nvPr>
        </p:nvSpPr>
        <p:spPr/>
        <p:txBody>
          <a:bodyPr/>
          <a:lstStyle/>
          <a:p>
            <a:endParaRPr lang="en-US" dirty="0" smtClean="0"/>
          </a:p>
          <a:p>
            <a:r>
              <a:rPr lang="en-US" sz="2000" dirty="0" smtClean="0"/>
              <a:t>The </a:t>
            </a:r>
            <a:r>
              <a:rPr lang="en-US" sz="2000" dirty="0"/>
              <a:t>analysis step was performed with the help of the Trello board content which allows describing the product backlog and the user stories, as well as the different users of each system functionality. With the help of this tool, it is possible to divide the tasks into small parts and allocate them in different sprints. Aiming to illustrate the work using Trello, a screenshot is shown below</a:t>
            </a:r>
            <a:r>
              <a:rPr lang="en-US" sz="2000" dirty="0" smtClean="0"/>
              <a:t>.</a:t>
            </a:r>
          </a:p>
          <a:p>
            <a:endParaRPr lang="en-US" sz="2000" dirty="0"/>
          </a:p>
          <a:p>
            <a:r>
              <a:rPr lang="en-US" dirty="0"/>
              <a:t>With Trello board content, three major functions (that the system will perform) were selected to present in detail, like a use case analysis.</a:t>
            </a:r>
            <a:endParaRPr lang="en-CA" dirty="0"/>
          </a:p>
          <a:p>
            <a:endParaRPr lang="en-CA" sz="2000" dirty="0"/>
          </a:p>
          <a:p>
            <a:endParaRPr lang="en-CA" dirty="0"/>
          </a:p>
        </p:txBody>
      </p:sp>
    </p:spTree>
    <p:extLst>
      <p:ext uri="{BB962C8B-B14F-4D97-AF65-F5344CB8AC3E}">
        <p14:creationId xmlns:p14="http://schemas.microsoft.com/office/powerpoint/2010/main" val="25539207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3"/>
          <p:cNvPicPr/>
          <p:nvPr/>
        </p:nvPicPr>
        <p:blipFill>
          <a:blip r:embed="rId2"/>
          <a:stretch>
            <a:fillRect/>
          </a:stretch>
        </p:blipFill>
        <p:spPr>
          <a:xfrm>
            <a:off x="692727" y="748145"/>
            <a:ext cx="8922328" cy="5320146"/>
          </a:xfrm>
          <a:prstGeom prst="rect">
            <a:avLst/>
          </a:prstGeom>
        </p:spPr>
      </p:pic>
    </p:spTree>
    <p:extLst>
      <p:ext uri="{BB962C8B-B14F-4D97-AF65-F5344CB8AC3E}">
        <p14:creationId xmlns:p14="http://schemas.microsoft.com/office/powerpoint/2010/main" val="11137321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115F77-2FAE-4CA7-9A7F-10D5F2C8F8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5CD4C046-A04C-46CC-AFA3-6B0621F628C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EB8AA617-0537-4ED7-91B6-66511A6475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5" name="Rectangle 14">
            <a:extLst>
              <a:ext uri="{FF2B5EF4-FFF2-40B4-BE49-F238E27FC236}">
                <a16:creationId xmlns:a16="http://schemas.microsoft.com/office/drawing/2014/main" id="{C2E8BF1F-CE61-45C5-92AC-552D23176C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51C21F6-987D-4382-A216-72CEA0C95B82}"/>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a:t>User stories</a:t>
            </a:r>
          </a:p>
        </p:txBody>
      </p:sp>
      <p:pic>
        <p:nvPicPr>
          <p:cNvPr id="4" name="Content Placeholder 3">
            <a:extLst>
              <a:ext uri="{FF2B5EF4-FFF2-40B4-BE49-F238E27FC236}">
                <a16:creationId xmlns:a16="http://schemas.microsoft.com/office/drawing/2014/main" id="{33DDFF64-1D44-44A5-BD59-357C01D1AB60}"/>
              </a:ext>
            </a:extLst>
          </p:cNvPr>
          <p:cNvPicPr>
            <a:picLocks noGrp="1" noChangeAspect="1"/>
          </p:cNvPicPr>
          <p:nvPr>
            <p:ph idx="1"/>
          </p:nvPr>
        </p:nvPicPr>
        <p:blipFill rotWithShape="1">
          <a:blip r:embed="rId2"/>
          <a:srcRect l="2695" r="852" b="1"/>
          <a:stretch/>
        </p:blipFill>
        <p:spPr>
          <a:xfrm>
            <a:off x="1069847" y="484632"/>
            <a:ext cx="10637520" cy="3556755"/>
          </a:xfrm>
          <a:prstGeom prst="rect">
            <a:avLst/>
          </a:prstGeom>
        </p:spPr>
      </p:pic>
    </p:spTree>
    <p:extLst>
      <p:ext uri="{BB962C8B-B14F-4D97-AF65-F5344CB8AC3E}">
        <p14:creationId xmlns:p14="http://schemas.microsoft.com/office/powerpoint/2010/main" val="2110999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7115F77-2FAE-4CA7-9A7F-10D5F2C8F8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5CD4C046-A04C-46CC-AFA3-6B0621F628C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5" name="Rectangle 24">
            <a:extLst>
              <a:ext uri="{FF2B5EF4-FFF2-40B4-BE49-F238E27FC236}">
                <a16:creationId xmlns:a16="http://schemas.microsoft.com/office/drawing/2014/main" id="{EB8AA617-0537-4ED7-91B6-66511A6475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7" name="Rectangle 26">
            <a:extLst>
              <a:ext uri="{FF2B5EF4-FFF2-40B4-BE49-F238E27FC236}">
                <a16:creationId xmlns:a16="http://schemas.microsoft.com/office/drawing/2014/main" id="{C2E8BF1F-CE61-45C5-92AC-552D23176C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51C21F6-987D-4382-A216-72CEA0C95B82}"/>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a:t>User stories</a:t>
            </a:r>
          </a:p>
        </p:txBody>
      </p:sp>
      <p:pic>
        <p:nvPicPr>
          <p:cNvPr id="18" name="Content Placeholder 3">
            <a:extLst>
              <a:ext uri="{FF2B5EF4-FFF2-40B4-BE49-F238E27FC236}">
                <a16:creationId xmlns:a16="http://schemas.microsoft.com/office/drawing/2014/main" id="{212E72EE-C935-4E09-91F9-C0DB393E5B5F}"/>
              </a:ext>
            </a:extLst>
          </p:cNvPr>
          <p:cNvPicPr>
            <a:picLocks noGrp="1" noChangeAspect="1"/>
          </p:cNvPicPr>
          <p:nvPr>
            <p:ph idx="1"/>
          </p:nvPr>
        </p:nvPicPr>
        <p:blipFill rotWithShape="1">
          <a:blip r:embed="rId2"/>
          <a:srcRect r="1" b="7123"/>
          <a:stretch/>
        </p:blipFill>
        <p:spPr>
          <a:xfrm>
            <a:off x="1069847" y="484632"/>
            <a:ext cx="10637520" cy="3556755"/>
          </a:xfrm>
          <a:prstGeom prst="rect">
            <a:avLst/>
          </a:prstGeom>
        </p:spPr>
      </p:pic>
    </p:spTree>
    <p:extLst>
      <p:ext uri="{BB962C8B-B14F-4D97-AF65-F5344CB8AC3E}">
        <p14:creationId xmlns:p14="http://schemas.microsoft.com/office/powerpoint/2010/main" val="1136649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66E947-FB18-4E34-92A1-7AE6603498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1" name="Rectangle 10">
            <a:extLst>
              <a:ext uri="{FF2B5EF4-FFF2-40B4-BE49-F238E27FC236}">
                <a16:creationId xmlns:a16="http://schemas.microsoft.com/office/drawing/2014/main" id="{7E1FB687-F018-4798-90C8-38F1111E1A6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28428" y="272368"/>
            <a:ext cx="1741251" cy="11430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90F18BD-7411-46D6-A7F1-AE13B18E6588}"/>
              </a:ext>
            </a:extLst>
          </p:cNvPr>
          <p:cNvSpPr>
            <a:spLocks noGrp="1"/>
          </p:cNvSpPr>
          <p:nvPr>
            <p:ph type="title"/>
          </p:nvPr>
        </p:nvSpPr>
        <p:spPr>
          <a:xfrm>
            <a:off x="641667" y="5257630"/>
            <a:ext cx="10908667" cy="1021405"/>
          </a:xfrm>
        </p:spPr>
        <p:txBody>
          <a:bodyPr>
            <a:normAutofit/>
          </a:bodyPr>
          <a:lstStyle/>
          <a:p>
            <a:pPr algn="ctr"/>
            <a:r>
              <a:rPr lang="en-US" dirty="0"/>
              <a:t>Use case analysis - 1</a:t>
            </a:r>
          </a:p>
        </p:txBody>
      </p:sp>
      <p:sp>
        <p:nvSpPr>
          <p:cNvPr id="13" name="Rectangle 12">
            <a:extLst>
              <a:ext uri="{FF2B5EF4-FFF2-40B4-BE49-F238E27FC236}">
                <a16:creationId xmlns:a16="http://schemas.microsoft.com/office/drawing/2014/main" id="{99BAA161-AE24-467D-9AE2-A99E23CD71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7030" y="-5522982"/>
            <a:ext cx="384048" cy="1143001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DE469169-E5FA-47FC-8925-D0B6D7270A93}"/>
              </a:ext>
            </a:extLst>
          </p:cNvPr>
          <p:cNvGraphicFramePr>
            <a:graphicFrameLocks noGrp="1"/>
          </p:cNvGraphicFramePr>
          <p:nvPr>
            <p:ph idx="1"/>
            <p:extLst/>
          </p:nvPr>
        </p:nvGraphicFramePr>
        <p:xfrm>
          <a:off x="702727" y="1068373"/>
          <a:ext cx="10786547" cy="3365712"/>
        </p:xfrm>
        <a:graphic>
          <a:graphicData uri="http://schemas.openxmlformats.org/drawingml/2006/table">
            <a:tbl>
              <a:tblPr firstRow="1" firstCol="1" lastRow="1" lastCol="1" bandRow="1" bandCol="1">
                <a:tableStyleId>{9D7B26C5-4107-4FEC-AEDC-1716B250A1EF}</a:tableStyleId>
              </a:tblPr>
              <a:tblGrid>
                <a:gridCol w="9215679">
                  <a:extLst>
                    <a:ext uri="{9D8B030D-6E8A-4147-A177-3AD203B41FA5}">
                      <a16:colId xmlns:a16="http://schemas.microsoft.com/office/drawing/2014/main" val="2681005252"/>
                    </a:ext>
                  </a:extLst>
                </a:gridCol>
                <a:gridCol w="1570868">
                  <a:extLst>
                    <a:ext uri="{9D8B030D-6E8A-4147-A177-3AD203B41FA5}">
                      <a16:colId xmlns:a16="http://schemas.microsoft.com/office/drawing/2014/main" val="2284656945"/>
                    </a:ext>
                  </a:extLst>
                </a:gridCol>
              </a:tblGrid>
              <a:tr h="1102805">
                <a:tc>
                  <a:txBody>
                    <a:bodyPr/>
                    <a:lstStyle/>
                    <a:p>
                      <a:pPr>
                        <a:lnSpc>
                          <a:spcPct val="115000"/>
                        </a:lnSpc>
                        <a:spcAft>
                          <a:spcPts val="1000"/>
                        </a:spcAft>
                      </a:pPr>
                      <a:r>
                        <a:rPr lang="en-US" sz="3000">
                          <a:effectLst/>
                        </a:rPr>
                        <a:t>Use case name: Appointment reservation or service booking online</a:t>
                      </a:r>
                      <a:endParaRPr lang="en-US" sz="2700">
                        <a:effectLst/>
                        <a:latin typeface="Calibri" panose="020F0502020204030204" pitchFamily="34" charset="0"/>
                        <a:ea typeface="Times New Roman" panose="02020603050405020304" pitchFamily="18" charset="0"/>
                        <a:cs typeface="Times New Roman" panose="02020603050405020304" pitchFamily="18" charset="0"/>
                      </a:endParaRPr>
                    </a:p>
                  </a:txBody>
                  <a:tcPr marL="170463" marR="170463" marT="0" marB="0"/>
                </a:tc>
                <a:tc>
                  <a:txBody>
                    <a:bodyPr/>
                    <a:lstStyle/>
                    <a:p>
                      <a:pPr>
                        <a:lnSpc>
                          <a:spcPct val="115000"/>
                        </a:lnSpc>
                        <a:spcAft>
                          <a:spcPts val="1000"/>
                        </a:spcAft>
                      </a:pPr>
                      <a:r>
                        <a:rPr lang="en-US" sz="2700">
                          <a:effectLst/>
                        </a:rPr>
                        <a:t> </a:t>
                      </a:r>
                      <a:endParaRPr lang="en-US" sz="27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984055533"/>
                  </a:ext>
                </a:extLst>
              </a:tr>
              <a:tr h="1102805">
                <a:tc gridSpan="2">
                  <a:txBody>
                    <a:bodyPr/>
                    <a:lstStyle/>
                    <a:p>
                      <a:pPr>
                        <a:lnSpc>
                          <a:spcPct val="115000"/>
                        </a:lnSpc>
                        <a:spcAft>
                          <a:spcPts val="1000"/>
                        </a:spcAft>
                      </a:pPr>
                      <a:r>
                        <a:rPr lang="en-US" sz="3000">
                          <a:effectLst/>
                        </a:rPr>
                        <a:t>Short description: Customer who want to use the service can reserve appointment and book services.</a:t>
                      </a:r>
                      <a:endParaRPr lang="en-US" sz="2700">
                        <a:effectLst/>
                        <a:latin typeface="Calibri" panose="020F0502020204030204" pitchFamily="34" charset="0"/>
                        <a:ea typeface="Times New Roman" panose="02020603050405020304" pitchFamily="18" charset="0"/>
                        <a:cs typeface="Times New Roman" panose="02020603050405020304" pitchFamily="18" charset="0"/>
                      </a:endParaRPr>
                    </a:p>
                  </a:txBody>
                  <a:tcPr marL="170463" marR="170463" marT="0" marB="0"/>
                </a:tc>
                <a:tc hMerge="1">
                  <a:txBody>
                    <a:bodyPr/>
                    <a:lstStyle/>
                    <a:p>
                      <a:endParaRPr lang="en-US"/>
                    </a:p>
                  </a:txBody>
                  <a:tcPr/>
                </a:tc>
                <a:extLst>
                  <a:ext uri="{0D108BD9-81ED-4DB2-BD59-A6C34878D82A}">
                    <a16:rowId xmlns:a16="http://schemas.microsoft.com/office/drawing/2014/main" val="878704683"/>
                  </a:ext>
                </a:extLst>
              </a:tr>
              <a:tr h="580051">
                <a:tc gridSpan="2">
                  <a:txBody>
                    <a:bodyPr/>
                    <a:lstStyle/>
                    <a:p>
                      <a:pPr>
                        <a:lnSpc>
                          <a:spcPct val="115000"/>
                        </a:lnSpc>
                        <a:spcAft>
                          <a:spcPts val="1000"/>
                        </a:spcAft>
                      </a:pPr>
                      <a:r>
                        <a:rPr lang="en-US" sz="3000" dirty="0">
                          <a:effectLst/>
                        </a:rPr>
                        <a:t>Trigger: When customer fill in and send applied form </a:t>
                      </a:r>
                      <a:endParaRPr lang="en-US" sz="27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0463" marR="170463" marT="0" marB="0"/>
                </a:tc>
                <a:tc hMerge="1">
                  <a:txBody>
                    <a:bodyPr/>
                    <a:lstStyle/>
                    <a:p>
                      <a:endParaRPr lang="en-US"/>
                    </a:p>
                  </a:txBody>
                  <a:tcPr/>
                </a:tc>
                <a:extLst>
                  <a:ext uri="{0D108BD9-81ED-4DB2-BD59-A6C34878D82A}">
                    <a16:rowId xmlns:a16="http://schemas.microsoft.com/office/drawing/2014/main" val="2623222900"/>
                  </a:ext>
                </a:extLst>
              </a:tr>
              <a:tr h="580051">
                <a:tc gridSpan="2">
                  <a:txBody>
                    <a:bodyPr/>
                    <a:lstStyle/>
                    <a:p>
                      <a:pPr>
                        <a:lnSpc>
                          <a:spcPct val="115000"/>
                        </a:lnSpc>
                        <a:spcAft>
                          <a:spcPts val="1000"/>
                        </a:spcAft>
                      </a:pPr>
                      <a:r>
                        <a:rPr lang="en-US" sz="3000" dirty="0">
                          <a:effectLst/>
                        </a:rPr>
                        <a:t>Type: External</a:t>
                      </a:r>
                      <a:endParaRPr lang="en-US" sz="27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0463" marR="170463" marT="0" marB="0"/>
                </a:tc>
                <a:tc hMerge="1">
                  <a:txBody>
                    <a:bodyPr/>
                    <a:lstStyle/>
                    <a:p>
                      <a:endParaRPr lang="en-US"/>
                    </a:p>
                  </a:txBody>
                  <a:tcPr/>
                </a:tc>
                <a:extLst>
                  <a:ext uri="{0D108BD9-81ED-4DB2-BD59-A6C34878D82A}">
                    <a16:rowId xmlns:a16="http://schemas.microsoft.com/office/drawing/2014/main" val="103753377"/>
                  </a:ext>
                </a:extLst>
              </a:tr>
            </a:tbl>
          </a:graphicData>
        </a:graphic>
      </p:graphicFrame>
    </p:spTree>
    <p:extLst>
      <p:ext uri="{BB962C8B-B14F-4D97-AF65-F5344CB8AC3E}">
        <p14:creationId xmlns:p14="http://schemas.microsoft.com/office/powerpoint/2010/main" val="29633744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754C990-9493-43C5-A08F-2B9A55F7DF0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8" name="Rectangle 17">
            <a:extLst>
              <a:ext uri="{FF2B5EF4-FFF2-40B4-BE49-F238E27FC236}">
                <a16:creationId xmlns:a16="http://schemas.microsoft.com/office/drawing/2014/main" id="{B176A2F0-4868-448D-8624-668A960A0E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3175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graphicFrame>
        <p:nvGraphicFramePr>
          <p:cNvPr id="4" name="Content Placeholder 3">
            <a:extLst>
              <a:ext uri="{FF2B5EF4-FFF2-40B4-BE49-F238E27FC236}">
                <a16:creationId xmlns:a16="http://schemas.microsoft.com/office/drawing/2014/main" id="{FB67DF96-865D-413A-8639-7696FA35D0E2}"/>
              </a:ext>
            </a:extLst>
          </p:cNvPr>
          <p:cNvGraphicFramePr>
            <a:graphicFrameLocks noGrp="1"/>
          </p:cNvGraphicFramePr>
          <p:nvPr>
            <p:ph idx="1"/>
            <p:extLst/>
          </p:nvPr>
        </p:nvGraphicFramePr>
        <p:xfrm>
          <a:off x="801539" y="994825"/>
          <a:ext cx="10588925" cy="4868351"/>
        </p:xfrm>
        <a:graphic>
          <a:graphicData uri="http://schemas.openxmlformats.org/drawingml/2006/table">
            <a:tbl>
              <a:tblPr firstRow="1" firstCol="1" lastRow="1" lastCol="1" bandRow="1" bandCol="1">
                <a:tableStyleId>{6E25E649-3F16-4E02-A733-19D2CDBF48F0}</a:tableStyleId>
              </a:tblPr>
              <a:tblGrid>
                <a:gridCol w="2735713">
                  <a:extLst>
                    <a:ext uri="{9D8B030D-6E8A-4147-A177-3AD203B41FA5}">
                      <a16:colId xmlns:a16="http://schemas.microsoft.com/office/drawing/2014/main" val="73353100"/>
                    </a:ext>
                  </a:extLst>
                </a:gridCol>
                <a:gridCol w="2350765">
                  <a:extLst>
                    <a:ext uri="{9D8B030D-6E8A-4147-A177-3AD203B41FA5}">
                      <a16:colId xmlns:a16="http://schemas.microsoft.com/office/drawing/2014/main" val="1086186517"/>
                    </a:ext>
                  </a:extLst>
                </a:gridCol>
                <a:gridCol w="2483407">
                  <a:extLst>
                    <a:ext uri="{9D8B030D-6E8A-4147-A177-3AD203B41FA5}">
                      <a16:colId xmlns:a16="http://schemas.microsoft.com/office/drawing/2014/main" val="122837427"/>
                    </a:ext>
                  </a:extLst>
                </a:gridCol>
                <a:gridCol w="3019040">
                  <a:extLst>
                    <a:ext uri="{9D8B030D-6E8A-4147-A177-3AD203B41FA5}">
                      <a16:colId xmlns:a16="http://schemas.microsoft.com/office/drawing/2014/main" val="151965633"/>
                    </a:ext>
                  </a:extLst>
                </a:gridCol>
              </a:tblGrid>
              <a:tr h="536463">
                <a:tc gridSpan="2">
                  <a:txBody>
                    <a:bodyPr/>
                    <a:lstStyle/>
                    <a:p>
                      <a:pPr algn="ctr">
                        <a:lnSpc>
                          <a:spcPct val="115000"/>
                        </a:lnSpc>
                        <a:spcAft>
                          <a:spcPts val="1000"/>
                        </a:spcAft>
                      </a:pPr>
                      <a:r>
                        <a:rPr lang="en-US" sz="1400" dirty="0">
                          <a:effectLst/>
                        </a:rPr>
                        <a:t>Major Inputs </a:t>
                      </a:r>
                      <a:endParaRPr lang="en-US" sz="14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11496" marR="126899" marT="126899" marB="126899"/>
                </a:tc>
                <a:tc hMerge="1">
                  <a:txBody>
                    <a:bodyPr/>
                    <a:lstStyle/>
                    <a:p>
                      <a:endParaRPr lang="en-US"/>
                    </a:p>
                  </a:txBody>
                  <a:tcPr/>
                </a:tc>
                <a:tc gridSpan="2">
                  <a:txBody>
                    <a:bodyPr/>
                    <a:lstStyle/>
                    <a:p>
                      <a:pPr algn="ctr">
                        <a:lnSpc>
                          <a:spcPct val="115000"/>
                        </a:lnSpc>
                        <a:spcAft>
                          <a:spcPts val="1000"/>
                        </a:spcAft>
                      </a:pPr>
                      <a:r>
                        <a:rPr lang="en-US" sz="1400">
                          <a:effectLst/>
                        </a:rPr>
                        <a:t>Major Outputs</a:t>
                      </a:r>
                      <a:endParaRPr lang="en-US" sz="1400" b="1">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11496" marR="126899" marT="126899" marB="126899"/>
                </a:tc>
                <a:tc hMerge="1">
                  <a:txBody>
                    <a:bodyPr/>
                    <a:lstStyle/>
                    <a:p>
                      <a:endParaRPr lang="en-US"/>
                    </a:p>
                  </a:txBody>
                  <a:tcPr/>
                </a:tc>
                <a:extLst>
                  <a:ext uri="{0D108BD9-81ED-4DB2-BD59-A6C34878D82A}">
                    <a16:rowId xmlns:a16="http://schemas.microsoft.com/office/drawing/2014/main" val="4202088254"/>
                  </a:ext>
                </a:extLst>
              </a:tr>
              <a:tr h="536463">
                <a:tc>
                  <a:txBody>
                    <a:bodyPr/>
                    <a:lstStyle/>
                    <a:p>
                      <a:pPr algn="ctr">
                        <a:lnSpc>
                          <a:spcPct val="115000"/>
                        </a:lnSpc>
                        <a:spcAft>
                          <a:spcPts val="1000"/>
                        </a:spcAft>
                      </a:pPr>
                      <a:r>
                        <a:rPr lang="en-US" sz="1400">
                          <a:effectLst/>
                        </a:rPr>
                        <a:t>Description</a:t>
                      </a:r>
                      <a:endParaRPr lang="en-US" sz="1400" b="1">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11496" marR="126899" marT="126899" marB="126899"/>
                </a:tc>
                <a:tc>
                  <a:txBody>
                    <a:bodyPr/>
                    <a:lstStyle/>
                    <a:p>
                      <a:pPr algn="ctr">
                        <a:lnSpc>
                          <a:spcPct val="115000"/>
                        </a:lnSpc>
                        <a:spcAft>
                          <a:spcPts val="1000"/>
                        </a:spcAft>
                      </a:pPr>
                      <a:r>
                        <a:rPr lang="en-US" sz="1400" b="1">
                          <a:solidFill>
                            <a:schemeClr val="bg1"/>
                          </a:solidFill>
                          <a:effectLst/>
                        </a:rPr>
                        <a:t>Source</a:t>
                      </a:r>
                      <a:endParaRPr lang="en-US" sz="1400" b="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11496" marR="126899" marT="126899" marB="126899">
                    <a:solidFill>
                      <a:schemeClr val="accent1"/>
                    </a:solidFill>
                  </a:tcPr>
                </a:tc>
                <a:tc>
                  <a:txBody>
                    <a:bodyPr/>
                    <a:lstStyle/>
                    <a:p>
                      <a:pPr algn="ctr">
                        <a:lnSpc>
                          <a:spcPct val="115000"/>
                        </a:lnSpc>
                        <a:spcAft>
                          <a:spcPts val="1000"/>
                        </a:spcAft>
                      </a:pPr>
                      <a:r>
                        <a:rPr lang="en-US" sz="1400" b="1" dirty="0">
                          <a:solidFill>
                            <a:schemeClr val="bg1"/>
                          </a:solidFill>
                          <a:effectLst/>
                        </a:rPr>
                        <a:t>Description</a:t>
                      </a:r>
                      <a:endParaRPr lang="en-US" sz="14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11496" marR="126899" marT="126899" marB="126899">
                    <a:solidFill>
                      <a:schemeClr val="accent1"/>
                    </a:solidFill>
                  </a:tcPr>
                </a:tc>
                <a:tc>
                  <a:txBody>
                    <a:bodyPr/>
                    <a:lstStyle/>
                    <a:p>
                      <a:pPr algn="ctr">
                        <a:lnSpc>
                          <a:spcPct val="115000"/>
                        </a:lnSpc>
                        <a:spcAft>
                          <a:spcPts val="1000"/>
                        </a:spcAft>
                      </a:pPr>
                      <a:r>
                        <a:rPr lang="en-US" sz="1400">
                          <a:effectLst/>
                        </a:rPr>
                        <a:t>Destination</a:t>
                      </a:r>
                      <a:endParaRPr lang="en-US" sz="1400" b="1">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11496" marR="126899" marT="126899" marB="126899"/>
                </a:tc>
                <a:extLst>
                  <a:ext uri="{0D108BD9-81ED-4DB2-BD59-A6C34878D82A}">
                    <a16:rowId xmlns:a16="http://schemas.microsoft.com/office/drawing/2014/main" val="2182580838"/>
                  </a:ext>
                </a:extLst>
              </a:tr>
              <a:tr h="3795425">
                <a:tc>
                  <a:txBody>
                    <a:bodyPr/>
                    <a:lstStyle/>
                    <a:p>
                      <a:pPr>
                        <a:lnSpc>
                          <a:spcPct val="115000"/>
                        </a:lnSpc>
                        <a:spcAft>
                          <a:spcPts val="1000"/>
                        </a:spcAft>
                      </a:pPr>
                      <a:r>
                        <a:rPr lang="en-US" sz="1400" dirty="0">
                          <a:effectLst/>
                        </a:rPr>
                        <a:t>1. Customer general Information or login account</a:t>
                      </a:r>
                    </a:p>
                    <a:p>
                      <a:pPr>
                        <a:lnSpc>
                          <a:spcPct val="115000"/>
                        </a:lnSpc>
                        <a:spcAft>
                          <a:spcPts val="1000"/>
                        </a:spcAft>
                      </a:pPr>
                      <a:r>
                        <a:rPr lang="en-US" sz="1400" dirty="0">
                          <a:effectLst/>
                        </a:rPr>
                        <a:t>2. The booking service or reserving appointment information</a:t>
                      </a:r>
                    </a:p>
                    <a:p>
                      <a:pPr>
                        <a:lnSpc>
                          <a:spcPct val="115000"/>
                        </a:lnSpc>
                        <a:spcAft>
                          <a:spcPts val="1000"/>
                        </a:spcAft>
                      </a:pPr>
                      <a:r>
                        <a:rPr lang="en-US" sz="1400" dirty="0">
                          <a:effectLst/>
                        </a:rPr>
                        <a:t>3.building project or material testing documents information</a:t>
                      </a:r>
                    </a:p>
                    <a:p>
                      <a:pPr>
                        <a:lnSpc>
                          <a:spcPct val="115000"/>
                        </a:lnSpc>
                        <a:spcAft>
                          <a:spcPts val="1000"/>
                        </a:spcAft>
                      </a:pPr>
                      <a:r>
                        <a:rPr lang="en-US" sz="1400" dirty="0">
                          <a:effectLst/>
                        </a:rPr>
                        <a:t>4.Payment online information</a:t>
                      </a:r>
                      <a:endParaRPr lang="en-US" sz="1400" b="1"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11496" marR="126899" marT="126899" marB="126899"/>
                </a:tc>
                <a:tc>
                  <a:txBody>
                    <a:bodyPr/>
                    <a:lstStyle/>
                    <a:p>
                      <a:pPr>
                        <a:lnSpc>
                          <a:spcPct val="115000"/>
                        </a:lnSpc>
                        <a:spcAft>
                          <a:spcPts val="1000"/>
                        </a:spcAft>
                      </a:pPr>
                      <a:r>
                        <a:rPr lang="en-US" sz="1400" dirty="0">
                          <a:effectLst/>
                        </a:rPr>
                        <a:t>1. Customer input or login</a:t>
                      </a:r>
                    </a:p>
                    <a:p>
                      <a:pPr>
                        <a:lnSpc>
                          <a:spcPct val="115000"/>
                        </a:lnSpc>
                        <a:spcAft>
                          <a:spcPts val="1000"/>
                        </a:spcAft>
                      </a:pPr>
                      <a:r>
                        <a:rPr lang="en-US" sz="1400" dirty="0">
                          <a:effectLst/>
                        </a:rPr>
                        <a:t>2. Customer input or choose</a:t>
                      </a:r>
                    </a:p>
                    <a:p>
                      <a:pPr>
                        <a:lnSpc>
                          <a:spcPct val="115000"/>
                        </a:lnSpc>
                        <a:spcAft>
                          <a:spcPts val="1000"/>
                        </a:spcAft>
                      </a:pPr>
                      <a:r>
                        <a:rPr lang="en-US" sz="1400" dirty="0">
                          <a:effectLst/>
                        </a:rPr>
                        <a:t>3. Customer input and provide</a:t>
                      </a:r>
                    </a:p>
                    <a:p>
                      <a:pPr>
                        <a:lnSpc>
                          <a:spcPct val="115000"/>
                        </a:lnSpc>
                        <a:spcAft>
                          <a:spcPts val="1000"/>
                        </a:spcAft>
                      </a:pPr>
                      <a:r>
                        <a:rPr lang="en-US" sz="1400" dirty="0">
                          <a:effectLst/>
                        </a:rPr>
                        <a:t>4.Customer input</a:t>
                      </a:r>
                      <a:endParaRPr lang="en-US" sz="1400" b="1"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11496" marR="126899" marT="126899" marB="126899"/>
                </a:tc>
                <a:tc>
                  <a:txBody>
                    <a:bodyPr/>
                    <a:lstStyle/>
                    <a:p>
                      <a:pPr>
                        <a:lnSpc>
                          <a:spcPct val="115000"/>
                        </a:lnSpc>
                        <a:spcAft>
                          <a:spcPts val="1000"/>
                        </a:spcAft>
                      </a:pPr>
                      <a:r>
                        <a:rPr lang="en-US" sz="1400">
                          <a:effectLst/>
                        </a:rPr>
                        <a:t>1. verified of the customer’s general information put inside DB</a:t>
                      </a:r>
                    </a:p>
                    <a:p>
                      <a:pPr>
                        <a:lnSpc>
                          <a:spcPct val="115000"/>
                        </a:lnSpc>
                        <a:spcAft>
                          <a:spcPts val="1000"/>
                        </a:spcAft>
                      </a:pPr>
                      <a:r>
                        <a:rPr lang="en-US" sz="1400">
                          <a:effectLst/>
                        </a:rPr>
                        <a:t>2. verified of the login information to make sure it is correct</a:t>
                      </a:r>
                    </a:p>
                    <a:p>
                      <a:pPr>
                        <a:lnSpc>
                          <a:spcPct val="115000"/>
                        </a:lnSpc>
                        <a:spcAft>
                          <a:spcPts val="1000"/>
                        </a:spcAft>
                      </a:pPr>
                      <a:r>
                        <a:rPr lang="en-US" sz="1400">
                          <a:effectLst/>
                        </a:rPr>
                        <a:t>3. verified of the service customers selected and analysis the documents </a:t>
                      </a:r>
                    </a:p>
                    <a:p>
                      <a:pPr>
                        <a:lnSpc>
                          <a:spcPct val="115000"/>
                        </a:lnSpc>
                        <a:spcAft>
                          <a:spcPts val="1000"/>
                        </a:spcAft>
                      </a:pPr>
                      <a:r>
                        <a:rPr lang="en-US" sz="1400">
                          <a:effectLst/>
                        </a:rPr>
                        <a:t>4.verified of the payment information</a:t>
                      </a:r>
                      <a:endParaRPr lang="en-US" sz="1400" b="1">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11496" marR="126899" marT="126899" marB="126899"/>
                </a:tc>
                <a:tc>
                  <a:txBody>
                    <a:bodyPr/>
                    <a:lstStyle/>
                    <a:p>
                      <a:pPr>
                        <a:lnSpc>
                          <a:spcPct val="115000"/>
                        </a:lnSpc>
                        <a:spcAft>
                          <a:spcPts val="1000"/>
                        </a:spcAft>
                      </a:pPr>
                      <a:r>
                        <a:rPr lang="en-US" sz="1400" dirty="0">
                          <a:effectLst/>
                        </a:rPr>
                        <a:t>1. confirmation of the input information and acceptation</a:t>
                      </a:r>
                    </a:p>
                    <a:p>
                      <a:pPr>
                        <a:lnSpc>
                          <a:spcPct val="115000"/>
                        </a:lnSpc>
                        <a:spcAft>
                          <a:spcPts val="1000"/>
                        </a:spcAft>
                      </a:pPr>
                      <a:r>
                        <a:rPr lang="en-US" sz="1400" dirty="0">
                          <a:effectLst/>
                        </a:rPr>
                        <a:t>2.if login information is correct, let customer login </a:t>
                      </a:r>
                    </a:p>
                    <a:p>
                      <a:pPr>
                        <a:lnSpc>
                          <a:spcPct val="115000"/>
                        </a:lnSpc>
                        <a:spcAft>
                          <a:spcPts val="1000"/>
                        </a:spcAft>
                      </a:pPr>
                      <a:r>
                        <a:rPr lang="en-US" sz="1400" dirty="0">
                          <a:effectLst/>
                        </a:rPr>
                        <a:t>3. confirmation of accepted the customer application</a:t>
                      </a:r>
                    </a:p>
                    <a:p>
                      <a:pPr>
                        <a:lnSpc>
                          <a:spcPct val="115000"/>
                        </a:lnSpc>
                        <a:spcAft>
                          <a:spcPts val="1000"/>
                        </a:spcAft>
                      </a:pPr>
                      <a:r>
                        <a:rPr lang="en-US" sz="1400" dirty="0">
                          <a:effectLst/>
                        </a:rPr>
                        <a:t>4.confirmation of the payment and return the receipt</a:t>
                      </a:r>
                      <a:endParaRPr lang="en-US" sz="1400" b="1"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11496" marR="126899" marT="126899" marB="126899"/>
                </a:tc>
                <a:extLst>
                  <a:ext uri="{0D108BD9-81ED-4DB2-BD59-A6C34878D82A}">
                    <a16:rowId xmlns:a16="http://schemas.microsoft.com/office/drawing/2014/main" val="1757635677"/>
                  </a:ext>
                </a:extLst>
              </a:tr>
            </a:tbl>
          </a:graphicData>
        </a:graphic>
      </p:graphicFrame>
    </p:spTree>
    <p:extLst>
      <p:ext uri="{BB962C8B-B14F-4D97-AF65-F5344CB8AC3E}">
        <p14:creationId xmlns:p14="http://schemas.microsoft.com/office/powerpoint/2010/main" val="7622724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754C990-9493-43C5-A08F-2B9A55F7DF0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8" name="Rectangle 17">
            <a:extLst>
              <a:ext uri="{FF2B5EF4-FFF2-40B4-BE49-F238E27FC236}">
                <a16:creationId xmlns:a16="http://schemas.microsoft.com/office/drawing/2014/main" id="{B176A2F0-4868-448D-8624-668A960A0E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3175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graphicFrame>
        <p:nvGraphicFramePr>
          <p:cNvPr id="4" name="Content Placeholder 3">
            <a:extLst>
              <a:ext uri="{FF2B5EF4-FFF2-40B4-BE49-F238E27FC236}">
                <a16:creationId xmlns:a16="http://schemas.microsoft.com/office/drawing/2014/main" id="{F4BF7F79-3FD4-4991-9798-B0C0C121FB0B}"/>
              </a:ext>
            </a:extLst>
          </p:cNvPr>
          <p:cNvGraphicFramePr>
            <a:graphicFrameLocks noGrp="1"/>
          </p:cNvGraphicFramePr>
          <p:nvPr>
            <p:ph idx="1"/>
            <p:extLst/>
          </p:nvPr>
        </p:nvGraphicFramePr>
        <p:xfrm>
          <a:off x="801539" y="873585"/>
          <a:ext cx="10588923" cy="5110830"/>
        </p:xfrm>
        <a:graphic>
          <a:graphicData uri="http://schemas.openxmlformats.org/drawingml/2006/table">
            <a:tbl>
              <a:tblPr firstRow="1" firstCol="1" lastRow="1" lastCol="1" bandRow="1" bandCol="1">
                <a:tableStyleId>{69012ECD-51FC-41F1-AA8D-1B2483CD663E}</a:tableStyleId>
              </a:tblPr>
              <a:tblGrid>
                <a:gridCol w="5293384">
                  <a:extLst>
                    <a:ext uri="{9D8B030D-6E8A-4147-A177-3AD203B41FA5}">
                      <a16:colId xmlns:a16="http://schemas.microsoft.com/office/drawing/2014/main" val="3015224081"/>
                    </a:ext>
                  </a:extLst>
                </a:gridCol>
                <a:gridCol w="5295539">
                  <a:extLst>
                    <a:ext uri="{9D8B030D-6E8A-4147-A177-3AD203B41FA5}">
                      <a16:colId xmlns:a16="http://schemas.microsoft.com/office/drawing/2014/main" val="1762229486"/>
                    </a:ext>
                  </a:extLst>
                </a:gridCol>
              </a:tblGrid>
              <a:tr h="571389">
                <a:tc>
                  <a:txBody>
                    <a:bodyPr/>
                    <a:lstStyle/>
                    <a:p>
                      <a:pPr algn="ctr">
                        <a:lnSpc>
                          <a:spcPct val="115000"/>
                        </a:lnSpc>
                        <a:spcAft>
                          <a:spcPts val="1000"/>
                        </a:spcAft>
                      </a:pPr>
                      <a:r>
                        <a:rPr lang="en-US" sz="1600">
                          <a:effectLst/>
                        </a:rPr>
                        <a:t>Major steps performed</a:t>
                      </a:r>
                      <a:endParaRPr lang="en-US" sz="1600" b="1">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27079" marR="136247" marT="136247" marB="136247">
                    <a:lnB w="3175"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US" sz="1600">
                          <a:effectLst/>
                        </a:rPr>
                        <a:t>Information for steps:</a:t>
                      </a:r>
                      <a:endParaRPr lang="en-US" sz="1600" b="1">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27079" marR="136247" marT="136247" marB="136247">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7836452"/>
                  </a:ext>
                </a:extLst>
              </a:tr>
              <a:tr h="851805">
                <a:tc>
                  <a:txBody>
                    <a:bodyPr/>
                    <a:lstStyle/>
                    <a:p>
                      <a:pPr>
                        <a:lnSpc>
                          <a:spcPct val="115000"/>
                        </a:lnSpc>
                        <a:spcAft>
                          <a:spcPts val="1000"/>
                        </a:spcAft>
                      </a:pPr>
                      <a:r>
                        <a:rPr lang="en-US" sz="1600">
                          <a:effectLst/>
                        </a:rPr>
                        <a:t>Step1. Customer login or create a new account and input their general information</a:t>
                      </a:r>
                      <a:endParaRPr lang="en-US" sz="1600" b="1">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27079" marR="136247" marT="136247" marB="136247">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pPr>
                        <a:lnSpc>
                          <a:spcPct val="115000"/>
                        </a:lnSpc>
                        <a:spcAft>
                          <a:spcPts val="1000"/>
                        </a:spcAft>
                      </a:pPr>
                      <a:r>
                        <a:rPr lang="en-US" sz="1600" dirty="0">
                          <a:effectLst/>
                        </a:rPr>
                        <a:t>Customer provide their general information</a:t>
                      </a:r>
                      <a:endParaRPr lang="en-US" sz="16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27079" marR="136247" marT="136247" marB="136247">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687837865"/>
                  </a:ext>
                </a:extLst>
              </a:tr>
              <a:tr h="851805">
                <a:tc>
                  <a:txBody>
                    <a:bodyPr/>
                    <a:lstStyle/>
                    <a:p>
                      <a:pPr>
                        <a:lnSpc>
                          <a:spcPct val="115000"/>
                        </a:lnSpc>
                        <a:spcAft>
                          <a:spcPts val="1000"/>
                        </a:spcAft>
                      </a:pPr>
                      <a:r>
                        <a:rPr lang="en-US" sz="1600" dirty="0">
                          <a:effectLst/>
                        </a:rPr>
                        <a:t>Step2. Customer select and book service, and the system display the details about the service</a:t>
                      </a:r>
                      <a:endParaRPr lang="en-US" sz="16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27079" marR="136247" marT="136247" marB="136247">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pPr>
                        <a:lnSpc>
                          <a:spcPct val="115000"/>
                        </a:lnSpc>
                        <a:spcAft>
                          <a:spcPts val="1000"/>
                        </a:spcAft>
                      </a:pPr>
                      <a:r>
                        <a:rPr lang="en-US" sz="1600" dirty="0">
                          <a:effectLst/>
                        </a:rPr>
                        <a:t>Service information</a:t>
                      </a:r>
                      <a:endParaRPr lang="en-US" sz="16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27079" marR="136247" marT="136247" marB="136247">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29076410"/>
                  </a:ext>
                </a:extLst>
              </a:tr>
              <a:tr h="851805">
                <a:tc>
                  <a:txBody>
                    <a:bodyPr/>
                    <a:lstStyle/>
                    <a:p>
                      <a:pPr>
                        <a:lnSpc>
                          <a:spcPct val="115000"/>
                        </a:lnSpc>
                        <a:spcAft>
                          <a:spcPts val="1000"/>
                        </a:spcAft>
                      </a:pPr>
                      <a:r>
                        <a:rPr lang="en-US" sz="1600" dirty="0">
                          <a:effectLst/>
                        </a:rPr>
                        <a:t>Step3. Customer fill in the apply form for use the service and send online</a:t>
                      </a:r>
                      <a:endParaRPr lang="en-US" sz="16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27079" marR="136247" marT="136247" marB="136247">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pPr>
                        <a:lnSpc>
                          <a:spcPct val="115000"/>
                        </a:lnSpc>
                        <a:spcAft>
                          <a:spcPts val="1000"/>
                        </a:spcAft>
                      </a:pPr>
                      <a:r>
                        <a:rPr lang="en-US" sz="1600" dirty="0">
                          <a:effectLst/>
                        </a:rPr>
                        <a:t>Customer provide their project information for apply for use the service</a:t>
                      </a:r>
                      <a:endParaRPr lang="en-US" sz="16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27079" marR="136247" marT="136247" marB="136247">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55665539"/>
                  </a:ext>
                </a:extLst>
              </a:tr>
              <a:tr h="851805">
                <a:tc>
                  <a:txBody>
                    <a:bodyPr/>
                    <a:lstStyle/>
                    <a:p>
                      <a:pPr>
                        <a:lnSpc>
                          <a:spcPct val="115000"/>
                        </a:lnSpc>
                        <a:spcAft>
                          <a:spcPts val="1000"/>
                        </a:spcAft>
                      </a:pPr>
                      <a:r>
                        <a:rPr lang="en-US" sz="1600" dirty="0">
                          <a:effectLst/>
                        </a:rPr>
                        <a:t>Step4. Customer confirm the input online payment information </a:t>
                      </a:r>
                      <a:endParaRPr lang="en-US" sz="16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27079" marR="136247" marT="136247" marB="136247">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1000"/>
                        </a:spcAft>
                      </a:pPr>
                      <a:r>
                        <a:rPr lang="en-US" sz="1600" dirty="0">
                          <a:effectLst/>
                        </a:rPr>
                        <a:t>Customer provide their bank information for paying online the fee of the service</a:t>
                      </a:r>
                      <a:endParaRPr lang="en-US" sz="16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27079" marR="136247" marT="136247" marB="136247">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4355014"/>
                  </a:ext>
                </a:extLst>
              </a:tr>
              <a:tr h="1132221">
                <a:tc>
                  <a:txBody>
                    <a:bodyPr/>
                    <a:lstStyle/>
                    <a:p>
                      <a:pPr>
                        <a:lnSpc>
                          <a:spcPct val="115000"/>
                        </a:lnSpc>
                        <a:spcAft>
                          <a:spcPts val="1000"/>
                        </a:spcAft>
                      </a:pPr>
                      <a:r>
                        <a:rPr lang="en-US" sz="1600" dirty="0">
                          <a:effectLst/>
                        </a:rPr>
                        <a:t>Step5. the web site system returns the confirmation about accepted the customer’s application</a:t>
                      </a:r>
                      <a:endParaRPr lang="en-US" sz="1600" b="1"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27079" marR="136247" marT="136247" marB="136247">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1000"/>
                        </a:spcAft>
                      </a:pPr>
                      <a:r>
                        <a:rPr lang="en-US" sz="1600" dirty="0">
                          <a:effectLst/>
                        </a:rPr>
                        <a:t>Web site DB system provide the confirmation</a:t>
                      </a:r>
                      <a:endParaRPr lang="en-US" sz="1600" b="1"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27079" marR="136247" marT="136247" marB="136247">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43899195"/>
                  </a:ext>
                </a:extLst>
              </a:tr>
            </a:tbl>
          </a:graphicData>
        </a:graphic>
      </p:graphicFrame>
    </p:spTree>
    <p:extLst>
      <p:ext uri="{BB962C8B-B14F-4D97-AF65-F5344CB8AC3E}">
        <p14:creationId xmlns:p14="http://schemas.microsoft.com/office/powerpoint/2010/main" val="25141608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8969" y="1488613"/>
            <a:ext cx="8596668" cy="3880773"/>
          </a:xfrm>
        </p:spPr>
        <p:txBody>
          <a:bodyPr>
            <a:normAutofit fontScale="92500"/>
          </a:bodyPr>
          <a:lstStyle/>
          <a:p>
            <a:r>
              <a:rPr lang="en-US" sz="2400" dirty="0"/>
              <a:t>The technological control is mainly used to verify the resistance of the materials applied in loco</a:t>
            </a:r>
          </a:p>
          <a:p>
            <a:endParaRPr lang="en-US" sz="2400" dirty="0"/>
          </a:p>
          <a:p>
            <a:r>
              <a:rPr lang="en-US" sz="2400" dirty="0"/>
              <a:t>In this case, when applying these materials, samples are taken and the laboratory makes resistance and quality tests</a:t>
            </a:r>
          </a:p>
          <a:p>
            <a:endParaRPr lang="en-US" sz="2400" dirty="0"/>
          </a:p>
          <a:p>
            <a:r>
              <a:rPr lang="en-US" sz="2400" dirty="0"/>
              <a:t>All constructions applying these materials must carry out qualitative tests in accordance with established international standards</a:t>
            </a:r>
          </a:p>
          <a:p>
            <a:pPr marL="0" indent="0">
              <a:buNone/>
            </a:pPr>
            <a:endParaRPr lang="en-CA" sz="2400" dirty="0"/>
          </a:p>
          <a:p>
            <a:endParaRPr lang="en-US" sz="2400" dirty="0"/>
          </a:p>
          <a:p>
            <a:endParaRPr lang="en-CA" dirty="0"/>
          </a:p>
        </p:txBody>
      </p:sp>
    </p:spTree>
    <p:extLst>
      <p:ext uri="{BB962C8B-B14F-4D97-AF65-F5344CB8AC3E}">
        <p14:creationId xmlns:p14="http://schemas.microsoft.com/office/powerpoint/2010/main" val="508893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A566E947-FB18-4E34-92A1-7AE6603498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5" name="Rectangle 10">
            <a:extLst>
              <a:ext uri="{FF2B5EF4-FFF2-40B4-BE49-F238E27FC236}">
                <a16:creationId xmlns:a16="http://schemas.microsoft.com/office/drawing/2014/main" id="{7E1FB687-F018-4798-90C8-38F1111E1A6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28428" y="272368"/>
            <a:ext cx="1741251" cy="11430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9B81F9F-FCA3-4396-BF3A-6B2034414142}"/>
              </a:ext>
            </a:extLst>
          </p:cNvPr>
          <p:cNvSpPr>
            <a:spLocks noGrp="1"/>
          </p:cNvSpPr>
          <p:nvPr>
            <p:ph type="title"/>
          </p:nvPr>
        </p:nvSpPr>
        <p:spPr>
          <a:xfrm>
            <a:off x="641667" y="5257630"/>
            <a:ext cx="10908667" cy="1021405"/>
          </a:xfrm>
        </p:spPr>
        <p:txBody>
          <a:bodyPr>
            <a:normAutofit/>
          </a:bodyPr>
          <a:lstStyle/>
          <a:p>
            <a:pPr algn="ctr"/>
            <a:r>
              <a:rPr lang="en-US" dirty="0"/>
              <a:t>Use case analysis - 2</a:t>
            </a:r>
          </a:p>
        </p:txBody>
      </p:sp>
      <p:sp>
        <p:nvSpPr>
          <p:cNvPr id="13" name="Rectangle 12">
            <a:extLst>
              <a:ext uri="{FF2B5EF4-FFF2-40B4-BE49-F238E27FC236}">
                <a16:creationId xmlns:a16="http://schemas.microsoft.com/office/drawing/2014/main" id="{99BAA161-AE24-467D-9AE2-A99E23CD71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7030" y="-5522982"/>
            <a:ext cx="384048" cy="1143001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2EFD5849-662B-485D-8A6A-CCD33281D68B}"/>
              </a:ext>
            </a:extLst>
          </p:cNvPr>
          <p:cNvGraphicFramePr>
            <a:graphicFrameLocks noGrp="1"/>
          </p:cNvGraphicFramePr>
          <p:nvPr>
            <p:ph idx="1"/>
            <p:extLst/>
          </p:nvPr>
        </p:nvGraphicFramePr>
        <p:xfrm>
          <a:off x="799993" y="1029176"/>
          <a:ext cx="10592015" cy="3444106"/>
        </p:xfrm>
        <a:graphic>
          <a:graphicData uri="http://schemas.openxmlformats.org/drawingml/2006/table">
            <a:tbl>
              <a:tblPr firstRow="1" firstCol="1" lastRow="1" lastCol="1" bandRow="1" bandCol="1">
                <a:tableStyleId>{9D7B26C5-4107-4FEC-AEDC-1716B250A1EF}</a:tableStyleId>
              </a:tblPr>
              <a:tblGrid>
                <a:gridCol w="5017398">
                  <a:extLst>
                    <a:ext uri="{9D8B030D-6E8A-4147-A177-3AD203B41FA5}">
                      <a16:colId xmlns:a16="http://schemas.microsoft.com/office/drawing/2014/main" val="556755950"/>
                    </a:ext>
                  </a:extLst>
                </a:gridCol>
                <a:gridCol w="5574617">
                  <a:extLst>
                    <a:ext uri="{9D8B030D-6E8A-4147-A177-3AD203B41FA5}">
                      <a16:colId xmlns:a16="http://schemas.microsoft.com/office/drawing/2014/main" val="2396128083"/>
                    </a:ext>
                  </a:extLst>
                </a:gridCol>
              </a:tblGrid>
              <a:tr h="1128492">
                <a:tc>
                  <a:txBody>
                    <a:bodyPr/>
                    <a:lstStyle/>
                    <a:p>
                      <a:pPr>
                        <a:lnSpc>
                          <a:spcPct val="115000"/>
                        </a:lnSpc>
                        <a:spcAft>
                          <a:spcPts val="1000"/>
                        </a:spcAft>
                      </a:pPr>
                      <a:r>
                        <a:rPr lang="en-US" sz="3100">
                          <a:effectLst/>
                        </a:rPr>
                        <a:t>Use case name: payment online</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174434" marR="174434" marT="0" marB="0"/>
                </a:tc>
                <a:tc>
                  <a:txBody>
                    <a:bodyPr/>
                    <a:lstStyle/>
                    <a:p>
                      <a:pPr>
                        <a:lnSpc>
                          <a:spcPct val="115000"/>
                        </a:lnSpc>
                        <a:spcAft>
                          <a:spcPts val="1000"/>
                        </a:spcAft>
                      </a:pPr>
                      <a:r>
                        <a:rPr lang="en-US" sz="3100">
                          <a:effectLst/>
                        </a:rPr>
                        <a:t>Id: Functional Requirement 4</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174434" marR="174434" marT="0" marB="0"/>
                </a:tc>
                <a:extLst>
                  <a:ext uri="{0D108BD9-81ED-4DB2-BD59-A6C34878D82A}">
                    <a16:rowId xmlns:a16="http://schemas.microsoft.com/office/drawing/2014/main" val="3128717153"/>
                  </a:ext>
                </a:extLst>
              </a:tr>
              <a:tr h="1128492">
                <a:tc gridSpan="2">
                  <a:txBody>
                    <a:bodyPr/>
                    <a:lstStyle/>
                    <a:p>
                      <a:pPr>
                        <a:lnSpc>
                          <a:spcPct val="115000"/>
                        </a:lnSpc>
                        <a:spcAft>
                          <a:spcPts val="1000"/>
                        </a:spcAft>
                      </a:pPr>
                      <a:r>
                        <a:rPr lang="en-US" sz="3100">
                          <a:effectLst/>
                        </a:rPr>
                        <a:t>Short description: customer pay the service fee online by bank card</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174434" marR="174434" marT="0" marB="0"/>
                </a:tc>
                <a:tc hMerge="1">
                  <a:txBody>
                    <a:bodyPr/>
                    <a:lstStyle/>
                    <a:p>
                      <a:endParaRPr lang="en-US"/>
                    </a:p>
                  </a:txBody>
                  <a:tcPr/>
                </a:tc>
                <a:extLst>
                  <a:ext uri="{0D108BD9-81ED-4DB2-BD59-A6C34878D82A}">
                    <a16:rowId xmlns:a16="http://schemas.microsoft.com/office/drawing/2014/main" val="1015233299"/>
                  </a:ext>
                </a:extLst>
              </a:tr>
              <a:tr h="593561">
                <a:tc gridSpan="2">
                  <a:txBody>
                    <a:bodyPr/>
                    <a:lstStyle/>
                    <a:p>
                      <a:pPr>
                        <a:lnSpc>
                          <a:spcPct val="115000"/>
                        </a:lnSpc>
                        <a:spcAft>
                          <a:spcPts val="1000"/>
                        </a:spcAft>
                      </a:pPr>
                      <a:r>
                        <a:rPr lang="en-US" sz="3100">
                          <a:effectLst/>
                        </a:rPr>
                        <a:t>Trigger: when customer fill the form after book the service</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174434" marR="174434" marT="0" marB="0"/>
                </a:tc>
                <a:tc hMerge="1">
                  <a:txBody>
                    <a:bodyPr/>
                    <a:lstStyle/>
                    <a:p>
                      <a:endParaRPr lang="en-US"/>
                    </a:p>
                  </a:txBody>
                  <a:tcPr/>
                </a:tc>
                <a:extLst>
                  <a:ext uri="{0D108BD9-81ED-4DB2-BD59-A6C34878D82A}">
                    <a16:rowId xmlns:a16="http://schemas.microsoft.com/office/drawing/2014/main" val="1017103676"/>
                  </a:ext>
                </a:extLst>
              </a:tr>
              <a:tr h="593561">
                <a:tc gridSpan="2">
                  <a:txBody>
                    <a:bodyPr/>
                    <a:lstStyle/>
                    <a:p>
                      <a:pPr>
                        <a:lnSpc>
                          <a:spcPct val="115000"/>
                        </a:lnSpc>
                        <a:spcAft>
                          <a:spcPts val="1000"/>
                        </a:spcAft>
                      </a:pPr>
                      <a:r>
                        <a:rPr lang="en-US" sz="3100" dirty="0">
                          <a:effectLst/>
                        </a:rPr>
                        <a:t>Type: temporal</a:t>
                      </a:r>
                      <a:endParaRPr lang="en-US" sz="2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4434" marR="174434" marT="0" marB="0"/>
                </a:tc>
                <a:tc hMerge="1">
                  <a:txBody>
                    <a:bodyPr/>
                    <a:lstStyle/>
                    <a:p>
                      <a:endParaRPr lang="en-US"/>
                    </a:p>
                  </a:txBody>
                  <a:tcPr/>
                </a:tc>
                <a:extLst>
                  <a:ext uri="{0D108BD9-81ED-4DB2-BD59-A6C34878D82A}">
                    <a16:rowId xmlns:a16="http://schemas.microsoft.com/office/drawing/2014/main" val="1490763038"/>
                  </a:ext>
                </a:extLst>
              </a:tr>
            </a:tbl>
          </a:graphicData>
        </a:graphic>
      </p:graphicFrame>
    </p:spTree>
    <p:extLst>
      <p:ext uri="{BB962C8B-B14F-4D97-AF65-F5344CB8AC3E}">
        <p14:creationId xmlns:p14="http://schemas.microsoft.com/office/powerpoint/2010/main" val="33046367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754C990-9493-43C5-A08F-2B9A55F7DF0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8" name="Rectangle 17">
            <a:extLst>
              <a:ext uri="{FF2B5EF4-FFF2-40B4-BE49-F238E27FC236}">
                <a16:creationId xmlns:a16="http://schemas.microsoft.com/office/drawing/2014/main" id="{B176A2F0-4868-448D-8624-668A960A0E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3175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graphicFrame>
        <p:nvGraphicFramePr>
          <p:cNvPr id="4" name="Content Placeholder 3">
            <a:extLst>
              <a:ext uri="{FF2B5EF4-FFF2-40B4-BE49-F238E27FC236}">
                <a16:creationId xmlns:a16="http://schemas.microsoft.com/office/drawing/2014/main" id="{FB67DF96-865D-413A-8639-7696FA35D0E2}"/>
              </a:ext>
            </a:extLst>
          </p:cNvPr>
          <p:cNvGraphicFramePr>
            <a:graphicFrameLocks noGrp="1"/>
          </p:cNvGraphicFramePr>
          <p:nvPr>
            <p:ph idx="1"/>
            <p:extLst/>
          </p:nvPr>
        </p:nvGraphicFramePr>
        <p:xfrm>
          <a:off x="801539" y="994825"/>
          <a:ext cx="10588925" cy="4868351"/>
        </p:xfrm>
        <a:graphic>
          <a:graphicData uri="http://schemas.openxmlformats.org/drawingml/2006/table">
            <a:tbl>
              <a:tblPr firstRow="1" firstCol="1" lastRow="1" lastCol="1" bandRow="1" bandCol="1">
                <a:tableStyleId>{6E25E649-3F16-4E02-A733-19D2CDBF48F0}</a:tableStyleId>
              </a:tblPr>
              <a:tblGrid>
                <a:gridCol w="2735713">
                  <a:extLst>
                    <a:ext uri="{9D8B030D-6E8A-4147-A177-3AD203B41FA5}">
                      <a16:colId xmlns:a16="http://schemas.microsoft.com/office/drawing/2014/main" val="73353100"/>
                    </a:ext>
                  </a:extLst>
                </a:gridCol>
                <a:gridCol w="2350765">
                  <a:extLst>
                    <a:ext uri="{9D8B030D-6E8A-4147-A177-3AD203B41FA5}">
                      <a16:colId xmlns:a16="http://schemas.microsoft.com/office/drawing/2014/main" val="1086186517"/>
                    </a:ext>
                  </a:extLst>
                </a:gridCol>
                <a:gridCol w="2483407">
                  <a:extLst>
                    <a:ext uri="{9D8B030D-6E8A-4147-A177-3AD203B41FA5}">
                      <a16:colId xmlns:a16="http://schemas.microsoft.com/office/drawing/2014/main" val="122837427"/>
                    </a:ext>
                  </a:extLst>
                </a:gridCol>
                <a:gridCol w="3019040">
                  <a:extLst>
                    <a:ext uri="{9D8B030D-6E8A-4147-A177-3AD203B41FA5}">
                      <a16:colId xmlns:a16="http://schemas.microsoft.com/office/drawing/2014/main" val="151965633"/>
                    </a:ext>
                  </a:extLst>
                </a:gridCol>
              </a:tblGrid>
              <a:tr h="536463">
                <a:tc gridSpan="2">
                  <a:txBody>
                    <a:bodyPr/>
                    <a:lstStyle/>
                    <a:p>
                      <a:pPr algn="ctr">
                        <a:lnSpc>
                          <a:spcPct val="115000"/>
                        </a:lnSpc>
                        <a:spcAft>
                          <a:spcPts val="1000"/>
                        </a:spcAft>
                      </a:pPr>
                      <a:r>
                        <a:rPr lang="en-US" sz="1400" dirty="0">
                          <a:effectLst/>
                        </a:rPr>
                        <a:t>Major Inputs </a:t>
                      </a:r>
                      <a:endParaRPr lang="en-US" sz="14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11496" marR="126899" marT="126899" marB="126899"/>
                </a:tc>
                <a:tc hMerge="1">
                  <a:txBody>
                    <a:bodyPr/>
                    <a:lstStyle/>
                    <a:p>
                      <a:endParaRPr lang="en-US"/>
                    </a:p>
                  </a:txBody>
                  <a:tcPr/>
                </a:tc>
                <a:tc gridSpan="2">
                  <a:txBody>
                    <a:bodyPr/>
                    <a:lstStyle/>
                    <a:p>
                      <a:pPr algn="ctr">
                        <a:lnSpc>
                          <a:spcPct val="115000"/>
                        </a:lnSpc>
                        <a:spcAft>
                          <a:spcPts val="1000"/>
                        </a:spcAft>
                      </a:pPr>
                      <a:r>
                        <a:rPr lang="en-US" sz="1400">
                          <a:effectLst/>
                        </a:rPr>
                        <a:t>Major Outputs</a:t>
                      </a:r>
                      <a:endParaRPr lang="en-US" sz="1400" b="1">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11496" marR="126899" marT="126899" marB="126899"/>
                </a:tc>
                <a:tc hMerge="1">
                  <a:txBody>
                    <a:bodyPr/>
                    <a:lstStyle/>
                    <a:p>
                      <a:endParaRPr lang="en-US"/>
                    </a:p>
                  </a:txBody>
                  <a:tcPr/>
                </a:tc>
                <a:extLst>
                  <a:ext uri="{0D108BD9-81ED-4DB2-BD59-A6C34878D82A}">
                    <a16:rowId xmlns:a16="http://schemas.microsoft.com/office/drawing/2014/main" val="4202088254"/>
                  </a:ext>
                </a:extLst>
              </a:tr>
              <a:tr h="536463">
                <a:tc>
                  <a:txBody>
                    <a:bodyPr/>
                    <a:lstStyle/>
                    <a:p>
                      <a:pPr algn="ctr">
                        <a:lnSpc>
                          <a:spcPct val="115000"/>
                        </a:lnSpc>
                        <a:spcAft>
                          <a:spcPts val="1000"/>
                        </a:spcAft>
                      </a:pPr>
                      <a:r>
                        <a:rPr lang="en-US" sz="1400">
                          <a:effectLst/>
                        </a:rPr>
                        <a:t>Description</a:t>
                      </a:r>
                      <a:endParaRPr lang="en-US" sz="1400" b="1">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11496" marR="126899" marT="126899" marB="126899"/>
                </a:tc>
                <a:tc>
                  <a:txBody>
                    <a:bodyPr/>
                    <a:lstStyle/>
                    <a:p>
                      <a:pPr algn="ctr">
                        <a:lnSpc>
                          <a:spcPct val="115000"/>
                        </a:lnSpc>
                        <a:spcAft>
                          <a:spcPts val="1000"/>
                        </a:spcAft>
                      </a:pPr>
                      <a:r>
                        <a:rPr lang="en-US" sz="1400" b="1">
                          <a:solidFill>
                            <a:schemeClr val="bg1"/>
                          </a:solidFill>
                          <a:effectLst/>
                        </a:rPr>
                        <a:t>Source</a:t>
                      </a:r>
                      <a:endParaRPr lang="en-US" sz="1400" b="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11496" marR="126899" marT="126899" marB="126899">
                    <a:solidFill>
                      <a:schemeClr val="accent1"/>
                    </a:solidFill>
                  </a:tcPr>
                </a:tc>
                <a:tc>
                  <a:txBody>
                    <a:bodyPr/>
                    <a:lstStyle/>
                    <a:p>
                      <a:pPr algn="ctr">
                        <a:lnSpc>
                          <a:spcPct val="115000"/>
                        </a:lnSpc>
                        <a:spcAft>
                          <a:spcPts val="1000"/>
                        </a:spcAft>
                      </a:pPr>
                      <a:r>
                        <a:rPr lang="en-US" sz="1400" b="1" dirty="0">
                          <a:solidFill>
                            <a:schemeClr val="bg1"/>
                          </a:solidFill>
                          <a:effectLst/>
                        </a:rPr>
                        <a:t>Description</a:t>
                      </a:r>
                      <a:endParaRPr lang="en-US" sz="14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11496" marR="126899" marT="126899" marB="126899">
                    <a:solidFill>
                      <a:schemeClr val="accent1"/>
                    </a:solidFill>
                  </a:tcPr>
                </a:tc>
                <a:tc>
                  <a:txBody>
                    <a:bodyPr/>
                    <a:lstStyle/>
                    <a:p>
                      <a:pPr algn="ctr">
                        <a:lnSpc>
                          <a:spcPct val="115000"/>
                        </a:lnSpc>
                        <a:spcAft>
                          <a:spcPts val="1000"/>
                        </a:spcAft>
                      </a:pPr>
                      <a:r>
                        <a:rPr lang="en-US" sz="1400">
                          <a:effectLst/>
                        </a:rPr>
                        <a:t>Destination</a:t>
                      </a:r>
                      <a:endParaRPr lang="en-US" sz="1400" b="1">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11496" marR="126899" marT="126899" marB="126899"/>
                </a:tc>
                <a:extLst>
                  <a:ext uri="{0D108BD9-81ED-4DB2-BD59-A6C34878D82A}">
                    <a16:rowId xmlns:a16="http://schemas.microsoft.com/office/drawing/2014/main" val="2182580838"/>
                  </a:ext>
                </a:extLst>
              </a:tr>
              <a:tr h="3795425">
                <a:tc>
                  <a:txBody>
                    <a:bodyPr/>
                    <a:lstStyle/>
                    <a:p>
                      <a:pPr>
                        <a:lnSpc>
                          <a:spcPct val="115000"/>
                        </a:lnSpc>
                        <a:spcAft>
                          <a:spcPts val="1000"/>
                        </a:spcAft>
                      </a:pPr>
                      <a:r>
                        <a:rPr lang="en-US" sz="1800" b="1" kern="1200" dirty="0">
                          <a:solidFill>
                            <a:schemeClr val="dk1"/>
                          </a:solidFill>
                          <a:effectLst/>
                          <a:latin typeface="+mn-lt"/>
                          <a:ea typeface="+mn-ea"/>
                          <a:cs typeface="+mn-cs"/>
                        </a:rPr>
                        <a:t>Bank card information</a:t>
                      </a:r>
                    </a:p>
                    <a:p>
                      <a:pPr>
                        <a:lnSpc>
                          <a:spcPct val="115000"/>
                        </a:lnSpc>
                        <a:spcAft>
                          <a:spcPts val="1000"/>
                        </a:spcAft>
                      </a:pPr>
                      <a:endParaRPr lang="en-US" sz="1800" b="1" kern="1200" dirty="0">
                        <a:solidFill>
                          <a:schemeClr val="dk1"/>
                        </a:solidFill>
                        <a:effectLst/>
                        <a:latin typeface="+mn-lt"/>
                        <a:ea typeface="+mn-ea"/>
                        <a:cs typeface="+mn-cs"/>
                      </a:endParaRPr>
                    </a:p>
                    <a:p>
                      <a:pPr>
                        <a:lnSpc>
                          <a:spcPct val="115000"/>
                        </a:lnSpc>
                        <a:spcAft>
                          <a:spcPts val="1000"/>
                        </a:spcAft>
                      </a:pPr>
                      <a:r>
                        <a:rPr lang="en-US" sz="1800" b="1" kern="1200" dirty="0">
                          <a:solidFill>
                            <a:schemeClr val="dk1"/>
                          </a:solidFill>
                          <a:effectLst/>
                          <a:latin typeface="+mn-lt"/>
                          <a:ea typeface="+mn-ea"/>
                          <a:cs typeface="+mn-cs"/>
                        </a:rPr>
                        <a:t>The booking service information</a:t>
                      </a:r>
                    </a:p>
                    <a:p>
                      <a:pPr>
                        <a:lnSpc>
                          <a:spcPct val="115000"/>
                        </a:lnSpc>
                        <a:spcAft>
                          <a:spcPts val="1000"/>
                        </a:spcAft>
                      </a:pPr>
                      <a:endParaRPr lang="en-US" sz="1800" b="1" kern="1200" dirty="0">
                        <a:solidFill>
                          <a:schemeClr val="dk1"/>
                        </a:solidFill>
                        <a:effectLst/>
                        <a:latin typeface="+mn-lt"/>
                        <a:ea typeface="+mn-ea"/>
                        <a:cs typeface="+mn-cs"/>
                      </a:endParaRPr>
                    </a:p>
                    <a:p>
                      <a:pPr>
                        <a:lnSpc>
                          <a:spcPct val="115000"/>
                        </a:lnSpc>
                        <a:spcAft>
                          <a:spcPts val="1000"/>
                        </a:spcAft>
                      </a:pPr>
                      <a:r>
                        <a:rPr lang="en-US" sz="1800" b="1" kern="1200" dirty="0">
                          <a:solidFill>
                            <a:schemeClr val="dk1"/>
                          </a:solidFill>
                          <a:effectLst/>
                          <a:latin typeface="+mn-lt"/>
                          <a:ea typeface="+mn-ea"/>
                          <a:cs typeface="+mn-cs"/>
                        </a:rPr>
                        <a:t>Customer Information</a:t>
                      </a:r>
                      <a:endParaRPr lang="en-US" sz="1400" b="1"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11496" marR="126899" marT="126899" marB="126899"/>
                </a:tc>
                <a:tc>
                  <a:txBody>
                    <a:bodyPr/>
                    <a:lstStyle/>
                    <a:p>
                      <a:pPr marL="0" algn="l" defTabSz="914400" rtl="0" eaLnBrk="1" latinLnBrk="0" hangingPunct="1">
                        <a:lnSpc>
                          <a:spcPct val="115000"/>
                        </a:lnSpc>
                        <a:spcAft>
                          <a:spcPts val="1000"/>
                        </a:spcAft>
                      </a:pPr>
                      <a:r>
                        <a:rPr lang="en-US" sz="1800" b="1" kern="1200" dirty="0">
                          <a:solidFill>
                            <a:schemeClr val="dk1"/>
                          </a:solidFill>
                          <a:effectLst/>
                          <a:latin typeface="+mn-lt"/>
                          <a:ea typeface="+mn-ea"/>
                          <a:cs typeface="+mn-cs"/>
                        </a:rPr>
                        <a:t>Customer input</a:t>
                      </a:r>
                    </a:p>
                    <a:p>
                      <a:pPr marL="0" algn="l" defTabSz="914400" rtl="0" eaLnBrk="1" latinLnBrk="0" hangingPunct="1">
                        <a:lnSpc>
                          <a:spcPct val="115000"/>
                        </a:lnSpc>
                        <a:spcAft>
                          <a:spcPts val="1000"/>
                        </a:spcAft>
                      </a:pPr>
                      <a:endParaRPr lang="en-US" sz="1800" b="1" kern="1200" dirty="0">
                        <a:solidFill>
                          <a:schemeClr val="dk1"/>
                        </a:solidFill>
                        <a:effectLst/>
                        <a:latin typeface="+mn-lt"/>
                        <a:ea typeface="+mn-ea"/>
                        <a:cs typeface="+mn-cs"/>
                      </a:endParaRPr>
                    </a:p>
                    <a:p>
                      <a:pPr marL="0" algn="l" defTabSz="914400" rtl="0" eaLnBrk="1" latinLnBrk="0" hangingPunct="1">
                        <a:lnSpc>
                          <a:spcPct val="115000"/>
                        </a:lnSpc>
                        <a:spcAft>
                          <a:spcPts val="1000"/>
                        </a:spcAft>
                      </a:pPr>
                      <a:endParaRPr lang="en-US" sz="800" b="1" kern="1200" dirty="0">
                        <a:solidFill>
                          <a:schemeClr val="dk1"/>
                        </a:solidFill>
                        <a:effectLst/>
                        <a:latin typeface="+mn-lt"/>
                        <a:ea typeface="+mn-ea"/>
                        <a:cs typeface="+mn-cs"/>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lang="en-US" sz="1800" b="1" kern="1200" dirty="0">
                          <a:solidFill>
                            <a:schemeClr val="dk1"/>
                          </a:solidFill>
                          <a:effectLst/>
                          <a:latin typeface="+mn-lt"/>
                          <a:ea typeface="+mn-ea"/>
                          <a:cs typeface="+mn-cs"/>
                        </a:rPr>
                        <a:t>Customer input</a:t>
                      </a:r>
                    </a:p>
                    <a:p>
                      <a:pPr marL="0" algn="l" defTabSz="914400" rtl="0" eaLnBrk="1" latinLnBrk="0" hangingPunct="1">
                        <a:lnSpc>
                          <a:spcPct val="115000"/>
                        </a:lnSpc>
                        <a:spcAft>
                          <a:spcPts val="1000"/>
                        </a:spcAft>
                      </a:pPr>
                      <a:endParaRPr lang="en-US" sz="2800" b="1" kern="1200" dirty="0">
                        <a:solidFill>
                          <a:schemeClr val="dk1"/>
                        </a:solidFill>
                        <a:effectLst/>
                        <a:latin typeface="+mn-lt"/>
                        <a:ea typeface="+mn-ea"/>
                        <a:cs typeface="+mn-cs"/>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lang="en-US" sz="1800" b="1" kern="1200" dirty="0">
                          <a:solidFill>
                            <a:schemeClr val="dk1"/>
                          </a:solidFill>
                          <a:effectLst/>
                          <a:latin typeface="+mn-lt"/>
                          <a:ea typeface="+mn-ea"/>
                          <a:cs typeface="+mn-cs"/>
                        </a:rPr>
                        <a:t>Customer input</a:t>
                      </a:r>
                    </a:p>
                    <a:p>
                      <a:pPr marL="0" algn="l" defTabSz="914400" rtl="0" eaLnBrk="1" latinLnBrk="0" hangingPunct="1">
                        <a:lnSpc>
                          <a:spcPct val="115000"/>
                        </a:lnSpc>
                        <a:spcAft>
                          <a:spcPts val="1000"/>
                        </a:spcAft>
                      </a:pPr>
                      <a:endParaRPr lang="en-US" sz="1800" b="1" kern="1200" dirty="0">
                        <a:solidFill>
                          <a:schemeClr val="dk1"/>
                        </a:solidFill>
                        <a:effectLst/>
                        <a:latin typeface="+mn-lt"/>
                        <a:ea typeface="+mn-ea"/>
                        <a:cs typeface="+mn-cs"/>
                      </a:endParaRPr>
                    </a:p>
                  </a:txBody>
                  <a:tcPr marL="68580" marR="68580" marT="0" marB="0"/>
                </a:tc>
                <a:tc>
                  <a:txBody>
                    <a:bodyPr/>
                    <a:lstStyle/>
                    <a:p>
                      <a:pPr>
                        <a:lnSpc>
                          <a:spcPct val="115000"/>
                        </a:lnSpc>
                        <a:spcAft>
                          <a:spcPts val="1000"/>
                        </a:spcAft>
                      </a:pPr>
                      <a:r>
                        <a:rPr lang="en-US" sz="1800" b="1" kern="1200" dirty="0">
                          <a:solidFill>
                            <a:schemeClr val="dk1"/>
                          </a:solidFill>
                          <a:effectLst/>
                          <a:latin typeface="+mn-lt"/>
                          <a:ea typeface="+mn-ea"/>
                          <a:cs typeface="+mn-cs"/>
                        </a:rPr>
                        <a:t>Result of verified Card information</a:t>
                      </a:r>
                    </a:p>
                    <a:p>
                      <a:pPr>
                        <a:lnSpc>
                          <a:spcPct val="115000"/>
                        </a:lnSpc>
                        <a:spcAft>
                          <a:spcPts val="1000"/>
                        </a:spcAft>
                      </a:pPr>
                      <a:endParaRPr lang="en-US" sz="1800" b="1" kern="1200" dirty="0">
                        <a:solidFill>
                          <a:schemeClr val="dk1"/>
                        </a:solidFill>
                        <a:effectLst/>
                        <a:latin typeface="+mn-lt"/>
                        <a:ea typeface="+mn-ea"/>
                        <a:cs typeface="+mn-cs"/>
                      </a:endParaRPr>
                    </a:p>
                    <a:p>
                      <a:pPr>
                        <a:lnSpc>
                          <a:spcPct val="115000"/>
                        </a:lnSpc>
                        <a:spcAft>
                          <a:spcPts val="1000"/>
                        </a:spcAft>
                      </a:pPr>
                      <a:r>
                        <a:rPr lang="en-US" sz="1800" b="1" kern="1200" dirty="0">
                          <a:solidFill>
                            <a:schemeClr val="dk1"/>
                          </a:solidFill>
                          <a:effectLst/>
                          <a:latin typeface="+mn-lt"/>
                          <a:ea typeface="+mn-ea"/>
                          <a:cs typeface="+mn-cs"/>
                        </a:rPr>
                        <a:t>Confirm information and receipt</a:t>
                      </a:r>
                    </a:p>
                  </a:txBody>
                  <a:tcPr marL="68580" marR="68580" marT="0" marB="0"/>
                </a:tc>
                <a:tc>
                  <a:txBody>
                    <a:bodyPr/>
                    <a:lstStyle/>
                    <a:p>
                      <a:r>
                        <a:rPr lang="en-CA" dirty="0"/>
                        <a:t>Card DB</a:t>
                      </a:r>
                    </a:p>
                    <a:p>
                      <a:endParaRPr lang="en-CA" dirty="0"/>
                    </a:p>
                    <a:p>
                      <a:endParaRPr lang="en-CA" dirty="0"/>
                    </a:p>
                    <a:p>
                      <a:endParaRPr lang="en-CA" dirty="0"/>
                    </a:p>
                    <a:p>
                      <a:r>
                        <a:rPr lang="en-CA" dirty="0"/>
                        <a:t>Bank DB</a:t>
                      </a:r>
                      <a:endParaRPr lang="en-US" dirty="0"/>
                    </a:p>
                  </a:txBody>
                  <a:tcPr marL="211496" marR="126899" marT="126899" marB="126899"/>
                </a:tc>
                <a:extLst>
                  <a:ext uri="{0D108BD9-81ED-4DB2-BD59-A6C34878D82A}">
                    <a16:rowId xmlns:a16="http://schemas.microsoft.com/office/drawing/2014/main" val="1757635677"/>
                  </a:ext>
                </a:extLst>
              </a:tr>
            </a:tbl>
          </a:graphicData>
        </a:graphic>
      </p:graphicFrame>
    </p:spTree>
    <p:extLst>
      <p:ext uri="{BB962C8B-B14F-4D97-AF65-F5344CB8AC3E}">
        <p14:creationId xmlns:p14="http://schemas.microsoft.com/office/powerpoint/2010/main" val="7913171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F754C990-9493-43C5-A08F-2B9A55F7DF0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4" name="Rectangle 10">
            <a:extLst>
              <a:ext uri="{FF2B5EF4-FFF2-40B4-BE49-F238E27FC236}">
                <a16:creationId xmlns:a16="http://schemas.microsoft.com/office/drawing/2014/main" id="{B176A2F0-4868-448D-8624-668A960A0E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3175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graphicFrame>
        <p:nvGraphicFramePr>
          <p:cNvPr id="4" name="Content Placeholder 3">
            <a:extLst>
              <a:ext uri="{FF2B5EF4-FFF2-40B4-BE49-F238E27FC236}">
                <a16:creationId xmlns:a16="http://schemas.microsoft.com/office/drawing/2014/main" id="{7D739C91-C20E-4729-92BF-4D84AA23309F}"/>
              </a:ext>
            </a:extLst>
          </p:cNvPr>
          <p:cNvGraphicFramePr>
            <a:graphicFrameLocks noGrp="1"/>
          </p:cNvGraphicFramePr>
          <p:nvPr>
            <p:ph idx="1"/>
            <p:extLst/>
          </p:nvPr>
        </p:nvGraphicFramePr>
        <p:xfrm>
          <a:off x="801539" y="817647"/>
          <a:ext cx="10588922" cy="5222710"/>
        </p:xfrm>
        <a:graphic>
          <a:graphicData uri="http://schemas.openxmlformats.org/drawingml/2006/table">
            <a:tbl>
              <a:tblPr firstRow="1" firstCol="1" lastRow="1" lastCol="1" bandRow="1" bandCol="1">
                <a:tableStyleId>{5C22544A-7EE6-4342-B048-85BDC9FD1C3A}</a:tableStyleId>
              </a:tblPr>
              <a:tblGrid>
                <a:gridCol w="6064374">
                  <a:extLst>
                    <a:ext uri="{9D8B030D-6E8A-4147-A177-3AD203B41FA5}">
                      <a16:colId xmlns:a16="http://schemas.microsoft.com/office/drawing/2014/main" val="30731596"/>
                    </a:ext>
                  </a:extLst>
                </a:gridCol>
                <a:gridCol w="4524548">
                  <a:extLst>
                    <a:ext uri="{9D8B030D-6E8A-4147-A177-3AD203B41FA5}">
                      <a16:colId xmlns:a16="http://schemas.microsoft.com/office/drawing/2014/main" val="119489570"/>
                    </a:ext>
                  </a:extLst>
                </a:gridCol>
              </a:tblGrid>
              <a:tr h="549406">
                <a:tc>
                  <a:txBody>
                    <a:bodyPr/>
                    <a:lstStyle/>
                    <a:p>
                      <a:pPr algn="ctr">
                        <a:lnSpc>
                          <a:spcPct val="115000"/>
                        </a:lnSpc>
                        <a:spcAft>
                          <a:spcPts val="1000"/>
                        </a:spcAft>
                      </a:pPr>
                      <a:r>
                        <a:rPr lang="en-US" sz="1800">
                          <a:effectLst/>
                        </a:rPr>
                        <a:t>Major steps performed</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161457" marR="161457" marT="0" marB="0">
                    <a:lnB w="3175" cap="flat" cmpd="sng" algn="ctr">
                      <a:solidFill>
                        <a:schemeClr val="accent1"/>
                      </a:solidFill>
                      <a:prstDash val="solid"/>
                      <a:round/>
                      <a:headEnd type="none" w="med" len="med"/>
                      <a:tailEnd type="none" w="med" len="med"/>
                    </a:lnB>
                  </a:tcPr>
                </a:tc>
                <a:tc>
                  <a:txBody>
                    <a:bodyPr/>
                    <a:lstStyle/>
                    <a:p>
                      <a:pPr algn="ctr">
                        <a:lnSpc>
                          <a:spcPct val="115000"/>
                        </a:lnSpc>
                        <a:spcAft>
                          <a:spcPts val="1000"/>
                        </a:spcAft>
                      </a:pPr>
                      <a:r>
                        <a:rPr lang="en-US" sz="1800" dirty="0">
                          <a:effectLst/>
                        </a:rPr>
                        <a:t>Information for steps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61457" marR="161457" marT="0" marB="0">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752861349"/>
                  </a:ext>
                </a:extLst>
              </a:tr>
              <a:tr h="1539678">
                <a:tc>
                  <a:txBody>
                    <a:bodyPr/>
                    <a:lstStyle/>
                    <a:p>
                      <a:pPr>
                        <a:lnSpc>
                          <a:spcPct val="115000"/>
                        </a:lnSpc>
                        <a:spcAft>
                          <a:spcPts val="1000"/>
                        </a:spcAft>
                      </a:pPr>
                      <a:endParaRPr lang="en-US" sz="1600" dirty="0">
                        <a:solidFill>
                          <a:schemeClr val="tx1"/>
                        </a:solidFill>
                        <a:effectLst/>
                      </a:endParaRPr>
                    </a:p>
                    <a:p>
                      <a:pPr>
                        <a:lnSpc>
                          <a:spcPct val="115000"/>
                        </a:lnSpc>
                        <a:spcAft>
                          <a:spcPts val="1000"/>
                        </a:spcAft>
                      </a:pPr>
                      <a:r>
                        <a:rPr lang="en-US" sz="1600" dirty="0">
                          <a:solidFill>
                            <a:schemeClr val="tx1"/>
                          </a:solidFill>
                          <a:effectLst/>
                        </a:rPr>
                        <a:t>Step1. customer book service and the system calculate the total amount</a:t>
                      </a:r>
                      <a:endParaRPr lang="en-US"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61457" marR="161457"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nSpc>
                          <a:spcPct val="115000"/>
                        </a:lnSpc>
                        <a:spcAft>
                          <a:spcPts val="1000"/>
                        </a:spcAft>
                      </a:pPr>
                      <a:endParaRPr lang="en-US" sz="1600" dirty="0">
                        <a:solidFill>
                          <a:schemeClr val="tx1"/>
                        </a:solidFill>
                        <a:effectLst/>
                      </a:endParaRPr>
                    </a:p>
                    <a:p>
                      <a:pPr>
                        <a:lnSpc>
                          <a:spcPct val="115000"/>
                        </a:lnSpc>
                        <a:spcAft>
                          <a:spcPts val="1000"/>
                        </a:spcAft>
                      </a:pPr>
                      <a:r>
                        <a:rPr lang="en-US" sz="1600" dirty="0">
                          <a:solidFill>
                            <a:schemeClr val="tx1"/>
                          </a:solidFill>
                          <a:effectLst/>
                        </a:rPr>
                        <a:t>Service information</a:t>
                      </a:r>
                      <a:endParaRPr lang="en-US"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61457" marR="161457"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098962798"/>
                  </a:ext>
                </a:extLst>
              </a:tr>
              <a:tr h="1044542">
                <a:tc>
                  <a:txBody>
                    <a:bodyPr/>
                    <a:lstStyle/>
                    <a:p>
                      <a:pPr>
                        <a:lnSpc>
                          <a:spcPct val="115000"/>
                        </a:lnSpc>
                        <a:spcAft>
                          <a:spcPts val="1000"/>
                        </a:spcAft>
                      </a:pPr>
                      <a:r>
                        <a:rPr lang="en-US" sz="1600" dirty="0">
                          <a:solidFill>
                            <a:schemeClr val="tx1"/>
                          </a:solidFill>
                          <a:effectLst/>
                        </a:rPr>
                        <a:t>Step2. fill the form for apply for the payment online </a:t>
                      </a:r>
                      <a:endParaRPr lang="en-US"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61457" marR="161457"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nSpc>
                          <a:spcPct val="115000"/>
                        </a:lnSpc>
                        <a:spcAft>
                          <a:spcPts val="1000"/>
                        </a:spcAft>
                      </a:pPr>
                      <a:r>
                        <a:rPr lang="en-US" sz="1600" dirty="0">
                          <a:solidFill>
                            <a:schemeClr val="tx1"/>
                          </a:solidFill>
                          <a:effectLst/>
                        </a:rPr>
                        <a:t>Customer information </a:t>
                      </a:r>
                      <a:endParaRPr lang="en-US"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61457" marR="161457"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534985284"/>
                  </a:ext>
                </a:extLst>
              </a:tr>
              <a:tr h="1044542">
                <a:tc>
                  <a:txBody>
                    <a:bodyPr/>
                    <a:lstStyle/>
                    <a:p>
                      <a:pPr>
                        <a:lnSpc>
                          <a:spcPct val="115000"/>
                        </a:lnSpc>
                        <a:spcAft>
                          <a:spcPts val="1000"/>
                        </a:spcAft>
                      </a:pPr>
                      <a:r>
                        <a:rPr lang="en-US" sz="1600" dirty="0">
                          <a:solidFill>
                            <a:schemeClr val="tx1"/>
                          </a:solidFill>
                          <a:effectLst/>
                        </a:rPr>
                        <a:t>Step3. customer confirm the input bank card information </a:t>
                      </a:r>
                      <a:endParaRPr lang="en-US"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61457" marR="161457"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nSpc>
                          <a:spcPct val="115000"/>
                        </a:lnSpc>
                        <a:spcAft>
                          <a:spcPts val="1000"/>
                        </a:spcAft>
                      </a:pPr>
                      <a:r>
                        <a:rPr lang="en-US" sz="1600">
                          <a:solidFill>
                            <a:schemeClr val="tx1"/>
                          </a:solidFill>
                          <a:effectLst/>
                        </a:rPr>
                        <a:t>Bank card information </a:t>
                      </a:r>
                      <a:endParaRPr lang="en-US" sz="16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61457" marR="161457"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430732748"/>
                  </a:ext>
                </a:extLst>
              </a:tr>
              <a:tr h="1044542">
                <a:tc>
                  <a:txBody>
                    <a:bodyPr/>
                    <a:lstStyle/>
                    <a:p>
                      <a:pPr>
                        <a:lnSpc>
                          <a:spcPct val="115000"/>
                        </a:lnSpc>
                        <a:spcAft>
                          <a:spcPts val="1000"/>
                        </a:spcAft>
                      </a:pPr>
                      <a:r>
                        <a:rPr lang="en-US" sz="1600">
                          <a:solidFill>
                            <a:schemeClr val="tx1"/>
                          </a:solidFill>
                          <a:effectLst/>
                        </a:rPr>
                        <a:t>Step4. the system return the confirmation about the payment.</a:t>
                      </a:r>
                      <a:endParaRPr lang="en-US" sz="16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61457" marR="161457"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nSpc>
                          <a:spcPct val="115000"/>
                        </a:lnSpc>
                        <a:spcAft>
                          <a:spcPts val="1000"/>
                        </a:spcAft>
                      </a:pPr>
                      <a:r>
                        <a:rPr lang="en-US" sz="1600" dirty="0">
                          <a:solidFill>
                            <a:schemeClr val="tx1"/>
                          </a:solidFill>
                          <a:effectLst/>
                        </a:rPr>
                        <a:t>Bank confirm information</a:t>
                      </a:r>
                      <a:endParaRPr lang="en-US"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61457" marR="161457"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139238913"/>
                  </a:ext>
                </a:extLst>
              </a:tr>
            </a:tbl>
          </a:graphicData>
        </a:graphic>
      </p:graphicFrame>
    </p:spTree>
    <p:extLst>
      <p:ext uri="{BB962C8B-B14F-4D97-AF65-F5344CB8AC3E}">
        <p14:creationId xmlns:p14="http://schemas.microsoft.com/office/powerpoint/2010/main" val="24008725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A566E947-FB18-4E34-92A1-7AE6603498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5" name="Rectangle 10">
            <a:extLst>
              <a:ext uri="{FF2B5EF4-FFF2-40B4-BE49-F238E27FC236}">
                <a16:creationId xmlns:a16="http://schemas.microsoft.com/office/drawing/2014/main" id="{7E1FB687-F018-4798-90C8-38F1111E1A6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28428" y="272368"/>
            <a:ext cx="1741251" cy="11430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9B81F9F-FCA3-4396-BF3A-6B2034414142}"/>
              </a:ext>
            </a:extLst>
          </p:cNvPr>
          <p:cNvSpPr>
            <a:spLocks noGrp="1"/>
          </p:cNvSpPr>
          <p:nvPr>
            <p:ph type="title"/>
          </p:nvPr>
        </p:nvSpPr>
        <p:spPr>
          <a:xfrm>
            <a:off x="641667" y="5257630"/>
            <a:ext cx="10908667" cy="1021405"/>
          </a:xfrm>
        </p:spPr>
        <p:txBody>
          <a:bodyPr>
            <a:normAutofit/>
          </a:bodyPr>
          <a:lstStyle/>
          <a:p>
            <a:pPr algn="ctr"/>
            <a:r>
              <a:rPr lang="en-US" dirty="0"/>
              <a:t>Use case analysis - </a:t>
            </a:r>
            <a:r>
              <a:rPr lang="en-US" sz="3200" dirty="0" smtClean="0"/>
              <a:t>3</a:t>
            </a:r>
            <a:endParaRPr lang="en-US" sz="3200" dirty="0"/>
          </a:p>
        </p:txBody>
      </p:sp>
      <p:sp>
        <p:nvSpPr>
          <p:cNvPr id="13" name="Rectangle 12">
            <a:extLst>
              <a:ext uri="{FF2B5EF4-FFF2-40B4-BE49-F238E27FC236}">
                <a16:creationId xmlns:a16="http://schemas.microsoft.com/office/drawing/2014/main" id="{99BAA161-AE24-467D-9AE2-A99E23CD71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7030" y="-5522982"/>
            <a:ext cx="384048" cy="1143001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2EFD5849-662B-485D-8A6A-CCD33281D68B}"/>
              </a:ext>
            </a:extLst>
          </p:cNvPr>
          <p:cNvGraphicFramePr>
            <a:graphicFrameLocks noGrp="1"/>
          </p:cNvGraphicFramePr>
          <p:nvPr>
            <p:ph idx="1"/>
            <p:extLst>
              <p:ext uri="{D42A27DB-BD31-4B8C-83A1-F6EECF244321}">
                <p14:modId xmlns:p14="http://schemas.microsoft.com/office/powerpoint/2010/main" val="3539526623"/>
              </p:ext>
            </p:extLst>
          </p:nvPr>
        </p:nvGraphicFramePr>
        <p:xfrm>
          <a:off x="799993" y="1029176"/>
          <a:ext cx="10592015" cy="3945532"/>
        </p:xfrm>
        <a:graphic>
          <a:graphicData uri="http://schemas.openxmlformats.org/drawingml/2006/table">
            <a:tbl>
              <a:tblPr firstRow="1" firstCol="1" lastRow="1" lastCol="1" bandRow="1" bandCol="1">
                <a:tableStyleId>{9D7B26C5-4107-4FEC-AEDC-1716B250A1EF}</a:tableStyleId>
              </a:tblPr>
              <a:tblGrid>
                <a:gridCol w="5017398">
                  <a:extLst>
                    <a:ext uri="{9D8B030D-6E8A-4147-A177-3AD203B41FA5}">
                      <a16:colId xmlns:a16="http://schemas.microsoft.com/office/drawing/2014/main" val="556755950"/>
                    </a:ext>
                  </a:extLst>
                </a:gridCol>
                <a:gridCol w="5574617">
                  <a:extLst>
                    <a:ext uri="{9D8B030D-6E8A-4147-A177-3AD203B41FA5}">
                      <a16:colId xmlns:a16="http://schemas.microsoft.com/office/drawing/2014/main" val="2396128083"/>
                    </a:ext>
                  </a:extLst>
                </a:gridCol>
              </a:tblGrid>
              <a:tr h="1128492">
                <a:tc>
                  <a:txBody>
                    <a:bodyPr/>
                    <a:lstStyle/>
                    <a:p>
                      <a:pPr>
                        <a:lnSpc>
                          <a:spcPct val="115000"/>
                        </a:lnSpc>
                        <a:spcAft>
                          <a:spcPts val="1000"/>
                        </a:spcAft>
                      </a:pPr>
                      <a:r>
                        <a:rPr lang="en-US" sz="3100" b="1" kern="1200" dirty="0">
                          <a:solidFill>
                            <a:schemeClr val="tx1"/>
                          </a:solidFill>
                          <a:effectLst/>
                          <a:latin typeface="+mn-lt"/>
                          <a:ea typeface="+mn-ea"/>
                          <a:cs typeface="+mn-cs"/>
                        </a:rPr>
                        <a:t>Use case name: </a:t>
                      </a:r>
                      <a:r>
                        <a:rPr lang="en-US" sz="3100" b="1" kern="1200" dirty="0" smtClean="0">
                          <a:solidFill>
                            <a:schemeClr val="tx1"/>
                          </a:solidFill>
                          <a:effectLst/>
                          <a:latin typeface="+mn-lt"/>
                          <a:ea typeface="+mn-ea"/>
                          <a:cs typeface="+mn-cs"/>
                        </a:rPr>
                        <a:t>: Sign up or sign in account for</a:t>
                      </a:r>
                      <a:r>
                        <a:rPr lang="en-US" sz="3100" b="1" kern="1200" baseline="0" dirty="0" smtClean="0">
                          <a:solidFill>
                            <a:schemeClr val="tx1"/>
                          </a:solidFill>
                          <a:effectLst/>
                          <a:latin typeface="+mn-lt"/>
                          <a:ea typeface="+mn-ea"/>
                          <a:cs typeface="+mn-cs"/>
                        </a:rPr>
                        <a:t> </a:t>
                      </a:r>
                      <a:r>
                        <a:rPr lang="en-US" sz="3100" b="1" kern="1200" dirty="0" smtClean="0">
                          <a:solidFill>
                            <a:schemeClr val="tx1"/>
                          </a:solidFill>
                          <a:effectLst/>
                          <a:latin typeface="+mn-lt"/>
                          <a:ea typeface="+mn-ea"/>
                          <a:cs typeface="+mn-cs"/>
                        </a:rPr>
                        <a:t>customers</a:t>
                      </a:r>
                      <a:endParaRPr lang="en-US" sz="3100" b="1" kern="1200" dirty="0">
                        <a:solidFill>
                          <a:schemeClr val="tx1"/>
                        </a:solidFill>
                        <a:effectLst/>
                        <a:latin typeface="+mn-lt"/>
                        <a:ea typeface="+mn-ea"/>
                        <a:cs typeface="+mn-cs"/>
                      </a:endParaRPr>
                    </a:p>
                  </a:txBody>
                  <a:tcPr marL="174434" marR="174434" marT="0" marB="0"/>
                </a:tc>
                <a:tc>
                  <a:txBody>
                    <a:bodyPr/>
                    <a:lstStyle/>
                    <a:p>
                      <a:pPr>
                        <a:lnSpc>
                          <a:spcPct val="115000"/>
                        </a:lnSpc>
                        <a:spcAft>
                          <a:spcPts val="1000"/>
                        </a:spcAft>
                      </a:pPr>
                      <a:r>
                        <a:rPr lang="en-US" sz="3100" dirty="0">
                          <a:effectLst/>
                        </a:rPr>
                        <a:t>Id: Functional Requirement </a:t>
                      </a:r>
                      <a:r>
                        <a:rPr lang="en-US" sz="3100" dirty="0" smtClean="0">
                          <a:effectLst/>
                        </a:rPr>
                        <a:t> </a:t>
                      </a:r>
                      <a:r>
                        <a:rPr lang="en-US" sz="3600" dirty="0" smtClean="0">
                          <a:effectLst/>
                        </a:rPr>
                        <a:t>1</a:t>
                      </a:r>
                      <a:endParaRPr lang="en-US" sz="3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4434" marR="174434" marT="0" marB="0"/>
                </a:tc>
                <a:extLst>
                  <a:ext uri="{0D108BD9-81ED-4DB2-BD59-A6C34878D82A}">
                    <a16:rowId xmlns:a16="http://schemas.microsoft.com/office/drawing/2014/main" val="3128717153"/>
                  </a:ext>
                </a:extLst>
              </a:tr>
              <a:tr h="1128492">
                <a:tc gridSpan="2">
                  <a:txBody>
                    <a:bodyPr/>
                    <a:lstStyle/>
                    <a:p>
                      <a:pPr>
                        <a:lnSpc>
                          <a:spcPct val="115000"/>
                        </a:lnSpc>
                        <a:spcAft>
                          <a:spcPts val="1000"/>
                        </a:spcAft>
                      </a:pPr>
                      <a:endParaRPr lang="en-US" sz="2800" dirty="0" smtClean="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CA" sz="2800" dirty="0" smtClean="0">
                          <a:effectLst/>
                          <a:latin typeface="Calibri" panose="020F0502020204030204" pitchFamily="34" charset="0"/>
                          <a:ea typeface="Times New Roman" panose="02020603050405020304" pitchFamily="18" charset="0"/>
                          <a:cs typeface="Times New Roman" panose="02020603050405020304" pitchFamily="18" charset="0"/>
                        </a:rPr>
                        <a:t>Details see report.</a:t>
                      </a:r>
                      <a:endParaRPr lang="en-US" sz="2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4434" marR="174434" marT="0" marB="0"/>
                </a:tc>
                <a:tc hMerge="1">
                  <a:txBody>
                    <a:bodyPr/>
                    <a:lstStyle/>
                    <a:p>
                      <a:endParaRPr lang="en-US"/>
                    </a:p>
                  </a:txBody>
                  <a:tcPr/>
                </a:tc>
                <a:extLst>
                  <a:ext uri="{0D108BD9-81ED-4DB2-BD59-A6C34878D82A}">
                    <a16:rowId xmlns:a16="http://schemas.microsoft.com/office/drawing/2014/main" val="1015233299"/>
                  </a:ext>
                </a:extLst>
              </a:tr>
              <a:tr h="593561">
                <a:tc gridSpan="2">
                  <a:txBody>
                    <a:bodyPr/>
                    <a:lstStyle/>
                    <a:p>
                      <a:pPr>
                        <a:lnSpc>
                          <a:spcPct val="115000"/>
                        </a:lnSpc>
                        <a:spcAft>
                          <a:spcPts val="1000"/>
                        </a:spcAft>
                      </a:pPr>
                      <a:endParaRPr lang="en-US" sz="2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4434" marR="174434" marT="0" marB="0"/>
                </a:tc>
                <a:tc hMerge="1">
                  <a:txBody>
                    <a:bodyPr/>
                    <a:lstStyle/>
                    <a:p>
                      <a:endParaRPr lang="en-US"/>
                    </a:p>
                  </a:txBody>
                  <a:tcPr/>
                </a:tc>
                <a:extLst>
                  <a:ext uri="{0D108BD9-81ED-4DB2-BD59-A6C34878D82A}">
                    <a16:rowId xmlns:a16="http://schemas.microsoft.com/office/drawing/2014/main" val="1017103676"/>
                  </a:ext>
                </a:extLst>
              </a:tr>
              <a:tr h="593561">
                <a:tc gridSpan="2">
                  <a:txBody>
                    <a:bodyPr/>
                    <a:lstStyle/>
                    <a:p>
                      <a:pPr>
                        <a:lnSpc>
                          <a:spcPct val="115000"/>
                        </a:lnSpc>
                        <a:spcAft>
                          <a:spcPts val="1000"/>
                        </a:spcAft>
                      </a:pPr>
                      <a:endParaRPr lang="en-US" sz="2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4434" marR="174434" marT="0" marB="0"/>
                </a:tc>
                <a:tc hMerge="1">
                  <a:txBody>
                    <a:bodyPr/>
                    <a:lstStyle/>
                    <a:p>
                      <a:endParaRPr lang="en-US"/>
                    </a:p>
                  </a:txBody>
                  <a:tcPr/>
                </a:tc>
                <a:extLst>
                  <a:ext uri="{0D108BD9-81ED-4DB2-BD59-A6C34878D82A}">
                    <a16:rowId xmlns:a16="http://schemas.microsoft.com/office/drawing/2014/main" val="1490763038"/>
                  </a:ext>
                </a:extLst>
              </a:tr>
            </a:tbl>
          </a:graphicData>
        </a:graphic>
      </p:graphicFrame>
    </p:spTree>
    <p:extLst>
      <p:ext uri="{BB962C8B-B14F-4D97-AF65-F5344CB8AC3E}">
        <p14:creationId xmlns:p14="http://schemas.microsoft.com/office/powerpoint/2010/main" val="24766473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4482" y="1096128"/>
            <a:ext cx="2947482" cy="4601183"/>
          </a:xfrm>
        </p:spPr>
        <p:txBody>
          <a:bodyPr/>
          <a:lstStyle/>
          <a:p>
            <a:pPr lvl="0"/>
            <a:r>
              <a:rPr lang="en-CA" dirty="0" smtClean="0"/>
              <a:t>6.</a:t>
            </a:r>
            <a:r>
              <a:rPr lang="en-US" b="1" dirty="0"/>
              <a:t> ERD or Class diagram</a:t>
            </a:r>
            <a:r>
              <a:rPr lang="en-CA" b="1" dirty="0"/>
              <a:t/>
            </a:r>
            <a:br>
              <a:rPr lang="en-CA" b="1" dirty="0"/>
            </a:br>
            <a:endParaRPr lang="en-CA" dirty="0"/>
          </a:p>
        </p:txBody>
      </p:sp>
    </p:spTree>
    <p:extLst>
      <p:ext uri="{BB962C8B-B14F-4D97-AF65-F5344CB8AC3E}">
        <p14:creationId xmlns:p14="http://schemas.microsoft.com/office/powerpoint/2010/main" val="37615951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F754C990-9493-43C5-A08F-2B9A55F7DF0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4" name="Rectangle 10">
            <a:extLst>
              <a:ext uri="{FF2B5EF4-FFF2-40B4-BE49-F238E27FC236}">
                <a16:creationId xmlns:a16="http://schemas.microsoft.com/office/drawing/2014/main" id="{B176A2F0-4868-448D-8624-668A960A0E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31750" cap="sq">
            <a:solidFill>
              <a:srgbClr val="0059D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pic>
        <p:nvPicPr>
          <p:cNvPr id="4" name="Content Placeholder 3">
            <a:extLst>
              <a:ext uri="{FF2B5EF4-FFF2-40B4-BE49-F238E27FC236}">
                <a16:creationId xmlns:a16="http://schemas.microsoft.com/office/drawing/2014/main" id="{9B8CE970-00F2-4533-B73E-80671B958493}"/>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450573" y="804334"/>
            <a:ext cx="9290854" cy="5249332"/>
          </a:xfrm>
          <a:prstGeom prst="rect">
            <a:avLst/>
          </a:prstGeom>
          <a:noFill/>
        </p:spPr>
      </p:pic>
      <p:sp>
        <p:nvSpPr>
          <p:cNvPr id="6" name="Rectangle 5">
            <a:extLst>
              <a:ext uri="{FF2B5EF4-FFF2-40B4-BE49-F238E27FC236}">
                <a16:creationId xmlns:a16="http://schemas.microsoft.com/office/drawing/2014/main" id="{C7C205B5-D741-4A4B-A418-ABF4AFF4D7F5}"/>
              </a:ext>
            </a:extLst>
          </p:cNvPr>
          <p:cNvSpPr/>
          <p:nvPr/>
        </p:nvSpPr>
        <p:spPr>
          <a:xfrm>
            <a:off x="477012" y="5614219"/>
            <a:ext cx="3219917" cy="658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rPr>
              <a:t>Class diagram - 1</a:t>
            </a:r>
          </a:p>
        </p:txBody>
      </p:sp>
    </p:spTree>
    <p:extLst>
      <p:ext uri="{BB962C8B-B14F-4D97-AF65-F5344CB8AC3E}">
        <p14:creationId xmlns:p14="http://schemas.microsoft.com/office/powerpoint/2010/main" val="26433302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F754C990-9493-43C5-A08F-2B9A55F7DF0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4" name="Rectangle 10">
            <a:extLst>
              <a:ext uri="{FF2B5EF4-FFF2-40B4-BE49-F238E27FC236}">
                <a16:creationId xmlns:a16="http://schemas.microsoft.com/office/drawing/2014/main" id="{B176A2F0-4868-448D-8624-668A960A0E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31750" cap="sq">
            <a:solidFill>
              <a:srgbClr val="427DC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pic>
        <p:nvPicPr>
          <p:cNvPr id="4" name="图片 330">
            <a:extLst>
              <a:ext uri="{FF2B5EF4-FFF2-40B4-BE49-F238E27FC236}">
                <a16:creationId xmlns:a16="http://schemas.microsoft.com/office/drawing/2014/main" id="{D1E7B344-242B-4D7C-AE13-733FA8D2070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793268" y="804334"/>
            <a:ext cx="8605464" cy="5249332"/>
          </a:xfrm>
          <a:prstGeom prst="rect">
            <a:avLst/>
          </a:prstGeom>
          <a:noFill/>
        </p:spPr>
      </p:pic>
      <p:sp>
        <p:nvSpPr>
          <p:cNvPr id="10" name="Rectangle 9">
            <a:extLst>
              <a:ext uri="{FF2B5EF4-FFF2-40B4-BE49-F238E27FC236}">
                <a16:creationId xmlns:a16="http://schemas.microsoft.com/office/drawing/2014/main" id="{662AE34A-2DA4-4359-8364-3AC7562C073B}"/>
              </a:ext>
            </a:extLst>
          </p:cNvPr>
          <p:cNvSpPr/>
          <p:nvPr/>
        </p:nvSpPr>
        <p:spPr>
          <a:xfrm>
            <a:off x="477012" y="5614219"/>
            <a:ext cx="3219917" cy="658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rPr>
              <a:t>Class diagram - 2</a:t>
            </a:r>
          </a:p>
        </p:txBody>
      </p:sp>
    </p:spTree>
    <p:extLst>
      <p:ext uri="{BB962C8B-B14F-4D97-AF65-F5344CB8AC3E}">
        <p14:creationId xmlns:p14="http://schemas.microsoft.com/office/powerpoint/2010/main" val="35048434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b="1" dirty="0" smtClean="0"/>
              <a:t>7. UML </a:t>
            </a:r>
            <a:r>
              <a:rPr lang="en-US" b="1" dirty="0"/>
              <a:t>diagrams: use case</a:t>
            </a:r>
            <a:r>
              <a:rPr lang="en-CA" b="1" dirty="0"/>
              <a:t/>
            </a:r>
            <a:br>
              <a:rPr lang="en-CA" b="1" dirty="0"/>
            </a:br>
            <a:endParaRPr lang="en-CA" dirty="0"/>
          </a:p>
        </p:txBody>
      </p:sp>
    </p:spTree>
    <p:extLst>
      <p:ext uri="{BB962C8B-B14F-4D97-AF65-F5344CB8AC3E}">
        <p14:creationId xmlns:p14="http://schemas.microsoft.com/office/powerpoint/2010/main" val="40063307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54C990-9493-43C5-A08F-2B9A55F7DF0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1" name="Rectangle 10">
            <a:extLst>
              <a:ext uri="{FF2B5EF4-FFF2-40B4-BE49-F238E27FC236}">
                <a16:creationId xmlns:a16="http://schemas.microsoft.com/office/drawing/2014/main" id="{B176A2F0-4868-448D-8624-668A960A0E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31750" cap="sq">
            <a:solidFill>
              <a:srgbClr val="0060D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pic>
        <p:nvPicPr>
          <p:cNvPr id="4" name="Content Placeholder 3">
            <a:extLst>
              <a:ext uri="{FF2B5EF4-FFF2-40B4-BE49-F238E27FC236}">
                <a16:creationId xmlns:a16="http://schemas.microsoft.com/office/drawing/2014/main" id="{F66C18CA-4A6E-4B3A-A569-3D02E62E77FA}"/>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2967" t="9777" r="3252" b="2003"/>
          <a:stretch/>
        </p:blipFill>
        <p:spPr bwMode="auto">
          <a:xfrm>
            <a:off x="4158096" y="602717"/>
            <a:ext cx="6264098" cy="5775223"/>
          </a:xfrm>
          <a:prstGeom prst="rect">
            <a:avLst/>
          </a:prstGeom>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8C0B60B4-E26C-4F9F-8994-912A44CFA62F}"/>
              </a:ext>
            </a:extLst>
          </p:cNvPr>
          <p:cNvSpPr/>
          <p:nvPr/>
        </p:nvSpPr>
        <p:spPr>
          <a:xfrm>
            <a:off x="477012" y="5614219"/>
            <a:ext cx="3219917" cy="658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rPr>
              <a:t>Use case diagram</a:t>
            </a:r>
          </a:p>
        </p:txBody>
      </p:sp>
    </p:spTree>
    <p:extLst>
      <p:ext uri="{BB962C8B-B14F-4D97-AF65-F5344CB8AC3E}">
        <p14:creationId xmlns:p14="http://schemas.microsoft.com/office/powerpoint/2010/main" val="15772341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2919" y="1123837"/>
            <a:ext cx="3169154" cy="4601183"/>
          </a:xfrm>
        </p:spPr>
        <p:txBody>
          <a:bodyPr/>
          <a:lstStyle/>
          <a:p>
            <a:pPr lvl="0"/>
            <a:r>
              <a:rPr lang="en-US" b="1" dirty="0" smtClean="0"/>
              <a:t>8 . Web </a:t>
            </a:r>
            <a:r>
              <a:rPr lang="en-US" b="1" dirty="0"/>
              <a:t>Template Demonstration</a:t>
            </a:r>
            <a:r>
              <a:rPr lang="en-CA" b="1" dirty="0"/>
              <a:t/>
            </a:r>
            <a:br>
              <a:rPr lang="en-CA" b="1" dirty="0"/>
            </a:br>
            <a:endParaRPr lang="en-CA" dirty="0"/>
          </a:p>
        </p:txBody>
      </p:sp>
      <p:sp>
        <p:nvSpPr>
          <p:cNvPr id="3" name="内容占位符 2"/>
          <p:cNvSpPr>
            <a:spLocks noGrp="1"/>
          </p:cNvSpPr>
          <p:nvPr>
            <p:ph idx="1"/>
          </p:nvPr>
        </p:nvSpPr>
        <p:spPr/>
        <p:txBody>
          <a:bodyPr>
            <a:normAutofit/>
          </a:bodyPr>
          <a:lstStyle/>
          <a:p>
            <a:r>
              <a:rPr lang="en-US" sz="2400" dirty="0"/>
              <a:t>Two mockup propositions were created. The first one was the preliminary version, presented in the first stage of the project. It is a navigable model, basically using HTML, CSS and JavaScript.</a:t>
            </a:r>
            <a:endParaRPr lang="en-CA" sz="2400" dirty="0"/>
          </a:p>
          <a:p>
            <a:r>
              <a:rPr lang="en-US" sz="2400" dirty="0"/>
              <a:t>The second version is only a prototype developed with Adobe XD.</a:t>
            </a:r>
            <a:endParaRPr lang="en-CA" sz="2400" dirty="0"/>
          </a:p>
        </p:txBody>
      </p:sp>
    </p:spTree>
    <p:extLst>
      <p:ext uri="{BB962C8B-B14F-4D97-AF65-F5344CB8AC3E}">
        <p14:creationId xmlns:p14="http://schemas.microsoft.com/office/powerpoint/2010/main" val="24186632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Resultado de imagem para standard penetration test">
            <a:extLst>
              <a:ext uri="{FF2B5EF4-FFF2-40B4-BE49-F238E27FC236}">
                <a16:creationId xmlns:a16="http://schemas.microsoft.com/office/drawing/2014/main" id="{A29C32AA-8F69-4B77-9EDD-956B8A958890}"/>
              </a:ext>
            </a:extLst>
          </p:cNvPr>
          <p:cNvPicPr/>
          <p:nvPr/>
        </p:nvPicPr>
        <p:blipFill rotWithShape="1">
          <a:blip r:embed="rId2">
            <a:extLst>
              <a:ext uri="{28A0092B-C50C-407E-A947-70E740481C1C}">
                <a14:useLocalDpi xmlns:a14="http://schemas.microsoft.com/office/drawing/2010/main" val="0"/>
              </a:ext>
            </a:extLst>
          </a:blip>
          <a:srcRect l="13079" t="13728" r="17077" b="13507"/>
          <a:stretch/>
        </p:blipFill>
        <p:spPr bwMode="auto">
          <a:xfrm>
            <a:off x="6705603" y="523188"/>
            <a:ext cx="3779941" cy="2984470"/>
          </a:xfrm>
          <a:prstGeom prst="rect">
            <a:avLst/>
          </a:prstGeom>
          <a:noFill/>
          <a:ln>
            <a:noFill/>
          </a:ln>
          <a:extLst>
            <a:ext uri="{53640926-AAD7-44D8-BBD7-CCE9431645EC}">
              <a14:shadowObscured xmlns:a14="http://schemas.microsoft.com/office/drawing/2010/main"/>
            </a:ext>
          </a:extLst>
        </p:spPr>
      </p:pic>
      <p:pic>
        <p:nvPicPr>
          <p:cNvPr id="5" name="Picture 4" descr="Resultado de imagem para ensaio de concreto">
            <a:extLst>
              <a:ext uri="{FF2B5EF4-FFF2-40B4-BE49-F238E27FC236}">
                <a16:creationId xmlns:a16="http://schemas.microsoft.com/office/drawing/2014/main" id="{400AC05E-10BF-49CE-A5CD-AE956A1209F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00607" y="444530"/>
            <a:ext cx="4710256" cy="2984470"/>
          </a:xfrm>
          <a:prstGeom prst="rect">
            <a:avLst/>
          </a:prstGeom>
          <a:noFill/>
          <a:ln>
            <a:noFill/>
          </a:ln>
        </p:spPr>
      </p:pic>
      <p:pic>
        <p:nvPicPr>
          <p:cNvPr id="8" name="Picture 7" descr="Resultado de imagem para ensaio de concreto">
            <a:extLst>
              <a:ext uri="{FF2B5EF4-FFF2-40B4-BE49-F238E27FC236}">
                <a16:creationId xmlns:a16="http://schemas.microsoft.com/office/drawing/2014/main" id="{FE99D9DD-C273-43EC-8FBC-7987B1404F5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379602" y="3702992"/>
            <a:ext cx="4152265" cy="2519680"/>
          </a:xfrm>
          <a:prstGeom prst="rect">
            <a:avLst/>
          </a:prstGeom>
          <a:noFill/>
          <a:ln>
            <a:noFill/>
          </a:ln>
        </p:spPr>
      </p:pic>
      <p:pic>
        <p:nvPicPr>
          <p:cNvPr id="9" name="Picture 8" descr="Resultado de imagem para ensaio cbuq">
            <a:extLst>
              <a:ext uri="{FF2B5EF4-FFF2-40B4-BE49-F238E27FC236}">
                <a16:creationId xmlns:a16="http://schemas.microsoft.com/office/drawing/2014/main" id="{C10CA083-B65F-4036-96A6-0E2158056A21}"/>
              </a:ext>
            </a:extLst>
          </p:cNvPr>
          <p:cNvPicPr/>
          <p:nvPr/>
        </p:nvPicPr>
        <p:blipFill rotWithShape="1">
          <a:blip r:embed="rId5">
            <a:extLst>
              <a:ext uri="{28A0092B-C50C-407E-A947-70E740481C1C}">
                <a14:useLocalDpi xmlns:a14="http://schemas.microsoft.com/office/drawing/2010/main" val="0"/>
              </a:ext>
            </a:extLst>
          </a:blip>
          <a:srcRect t="14839" b="21239"/>
          <a:stretch/>
        </p:blipFill>
        <p:spPr bwMode="auto">
          <a:xfrm>
            <a:off x="6820959" y="4056922"/>
            <a:ext cx="3664585" cy="196913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585840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ACDFF0-DF97-4107-A507-96585DC3C9BE}"/>
              </a:ext>
            </a:extLst>
          </p:cNvPr>
          <p:cNvSpPr/>
          <p:nvPr/>
        </p:nvSpPr>
        <p:spPr>
          <a:xfrm>
            <a:off x="0" y="6199238"/>
            <a:ext cx="3219917" cy="658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orbel" panose="020B0503020204020204"/>
                <a:ea typeface="+mn-ea"/>
                <a:cs typeface="+mn-cs"/>
              </a:rPr>
              <a:t>Web Template Demonstration</a:t>
            </a:r>
          </a:p>
        </p:txBody>
      </p:sp>
      <p:pic>
        <p:nvPicPr>
          <p:cNvPr id="3" name="图片 19">
            <a:extLst>
              <a:ext uri="{FF2B5EF4-FFF2-40B4-BE49-F238E27FC236}">
                <a16:creationId xmlns:a16="http://schemas.microsoft.com/office/drawing/2014/main" id="{243977A6-C168-408E-977B-B6A9D1064489}"/>
              </a:ext>
            </a:extLst>
          </p:cNvPr>
          <p:cNvPicPr>
            <a:picLocks noChangeAspect="1"/>
          </p:cNvPicPr>
          <p:nvPr/>
        </p:nvPicPr>
        <p:blipFill>
          <a:blip r:embed="rId2"/>
          <a:stretch>
            <a:fillRect/>
          </a:stretch>
        </p:blipFill>
        <p:spPr>
          <a:xfrm>
            <a:off x="973005" y="754947"/>
            <a:ext cx="10245990" cy="4362499"/>
          </a:xfrm>
          <a:prstGeom prst="rect">
            <a:avLst/>
          </a:prstGeom>
        </p:spPr>
      </p:pic>
    </p:spTree>
    <p:extLst>
      <p:ext uri="{BB962C8B-B14F-4D97-AF65-F5344CB8AC3E}">
        <p14:creationId xmlns:p14="http://schemas.microsoft.com/office/powerpoint/2010/main" val="41779773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54C990-9493-43C5-A08F-2B9A55F7DF0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9" name="Rectangle 8">
            <a:extLst>
              <a:ext uri="{FF2B5EF4-FFF2-40B4-BE49-F238E27FC236}">
                <a16:creationId xmlns:a16="http://schemas.microsoft.com/office/drawing/2014/main" id="{B176A2F0-4868-448D-8624-668A960A0E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31750" cap="sq">
            <a:solidFill>
              <a:srgbClr val="CEA25B"/>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pic>
        <p:nvPicPr>
          <p:cNvPr id="2" name="图片 20">
            <a:extLst>
              <a:ext uri="{FF2B5EF4-FFF2-40B4-BE49-F238E27FC236}">
                <a16:creationId xmlns:a16="http://schemas.microsoft.com/office/drawing/2014/main" id="{908F7B14-D9C5-4402-B25B-53BB5E63048D}"/>
              </a:ext>
            </a:extLst>
          </p:cNvPr>
          <p:cNvPicPr/>
          <p:nvPr/>
        </p:nvPicPr>
        <p:blipFill>
          <a:blip r:embed="rId2"/>
          <a:stretch>
            <a:fillRect/>
          </a:stretch>
        </p:blipFill>
        <p:spPr>
          <a:xfrm>
            <a:off x="801539" y="980312"/>
            <a:ext cx="10588922" cy="4897376"/>
          </a:xfrm>
          <a:prstGeom prst="rect">
            <a:avLst/>
          </a:prstGeom>
        </p:spPr>
      </p:pic>
    </p:spTree>
    <p:extLst>
      <p:ext uri="{BB962C8B-B14F-4D97-AF65-F5344CB8AC3E}">
        <p14:creationId xmlns:p14="http://schemas.microsoft.com/office/powerpoint/2010/main" val="6919504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F754C990-9493-43C5-A08F-2B9A55F7DF0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2" name="Rectangle 8">
            <a:extLst>
              <a:ext uri="{FF2B5EF4-FFF2-40B4-BE49-F238E27FC236}">
                <a16:creationId xmlns:a16="http://schemas.microsoft.com/office/drawing/2014/main" id="{B176A2F0-4868-448D-8624-668A960A0E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31750" cap="sq">
            <a:solidFill>
              <a:srgbClr val="FDB95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pic>
        <p:nvPicPr>
          <p:cNvPr id="2" name="图片 21">
            <a:extLst>
              <a:ext uri="{FF2B5EF4-FFF2-40B4-BE49-F238E27FC236}">
                <a16:creationId xmlns:a16="http://schemas.microsoft.com/office/drawing/2014/main" id="{5026829F-5FEA-4C53-97BA-FC9571761AD2}"/>
              </a:ext>
            </a:extLst>
          </p:cNvPr>
          <p:cNvPicPr/>
          <p:nvPr/>
        </p:nvPicPr>
        <p:blipFill>
          <a:blip r:embed="rId2"/>
          <a:stretch>
            <a:fillRect/>
          </a:stretch>
        </p:blipFill>
        <p:spPr>
          <a:xfrm>
            <a:off x="801539" y="1059729"/>
            <a:ext cx="10588922" cy="4738542"/>
          </a:xfrm>
          <a:prstGeom prst="rect">
            <a:avLst/>
          </a:prstGeom>
        </p:spPr>
      </p:pic>
    </p:spTree>
    <p:extLst>
      <p:ext uri="{BB962C8B-B14F-4D97-AF65-F5344CB8AC3E}">
        <p14:creationId xmlns:p14="http://schemas.microsoft.com/office/powerpoint/2010/main" val="2351089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54C990-9493-43C5-A08F-2B9A55F7DF0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9" name="Rectangle 8">
            <a:extLst>
              <a:ext uri="{FF2B5EF4-FFF2-40B4-BE49-F238E27FC236}">
                <a16:creationId xmlns:a16="http://schemas.microsoft.com/office/drawing/2014/main" id="{B176A2F0-4868-448D-8624-668A960A0E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31750" cap="sq">
            <a:solidFill>
              <a:srgbClr val="FB3F0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pic>
        <p:nvPicPr>
          <p:cNvPr id="2" name="图片 22">
            <a:extLst>
              <a:ext uri="{FF2B5EF4-FFF2-40B4-BE49-F238E27FC236}">
                <a16:creationId xmlns:a16="http://schemas.microsoft.com/office/drawing/2014/main" id="{484BC4F0-0E94-48EA-A043-0DAA1A9BAAEA}"/>
              </a:ext>
            </a:extLst>
          </p:cNvPr>
          <p:cNvPicPr/>
          <p:nvPr/>
        </p:nvPicPr>
        <p:blipFill>
          <a:blip r:embed="rId2"/>
          <a:stretch>
            <a:fillRect/>
          </a:stretch>
        </p:blipFill>
        <p:spPr>
          <a:xfrm>
            <a:off x="801539" y="967076"/>
            <a:ext cx="10588922" cy="4923847"/>
          </a:xfrm>
          <a:prstGeom prst="rect">
            <a:avLst/>
          </a:prstGeom>
        </p:spPr>
      </p:pic>
    </p:spTree>
    <p:extLst>
      <p:ext uri="{BB962C8B-B14F-4D97-AF65-F5344CB8AC3E}">
        <p14:creationId xmlns:p14="http://schemas.microsoft.com/office/powerpoint/2010/main" val="14961099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57200" y="498764"/>
            <a:ext cx="11346874" cy="5597236"/>
          </a:xfrm>
          <a:prstGeom prst="rect">
            <a:avLst/>
          </a:prstGeom>
        </p:spPr>
      </p:pic>
    </p:spTree>
    <p:extLst>
      <p:ext uri="{BB962C8B-B14F-4D97-AF65-F5344CB8AC3E}">
        <p14:creationId xmlns:p14="http://schemas.microsoft.com/office/powerpoint/2010/main" val="8824190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67428" y="571857"/>
            <a:ext cx="11257143" cy="5714286"/>
          </a:xfrm>
          <a:prstGeom prst="rect">
            <a:avLst/>
          </a:prstGeom>
        </p:spPr>
      </p:pic>
    </p:spTree>
    <p:extLst>
      <p:ext uri="{BB962C8B-B14F-4D97-AF65-F5344CB8AC3E}">
        <p14:creationId xmlns:p14="http://schemas.microsoft.com/office/powerpoint/2010/main" val="7540906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54175D19-1FEC-4DFB-BF2A-971D4B973F9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2" name="Rectangle 8">
            <a:extLst>
              <a:ext uri="{FF2B5EF4-FFF2-40B4-BE49-F238E27FC236}">
                <a16:creationId xmlns:a16="http://schemas.microsoft.com/office/drawing/2014/main" id="{CA651283-6D7A-4DC5-B604-9D8A825FACA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5400" cap="sq">
            <a:solidFill>
              <a:srgbClr val="F9B03B"/>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pic>
        <p:nvPicPr>
          <p:cNvPr id="2" name="Picture 1">
            <a:extLst>
              <a:ext uri="{FF2B5EF4-FFF2-40B4-BE49-F238E27FC236}">
                <a16:creationId xmlns:a16="http://schemas.microsoft.com/office/drawing/2014/main" id="{14558CFA-8710-405C-92F6-F61F192ED5D5}"/>
              </a:ext>
            </a:extLst>
          </p:cNvPr>
          <p:cNvPicPr/>
          <p:nvPr/>
        </p:nvPicPr>
        <p:blipFill rotWithShape="1">
          <a:blip r:embed="rId2" cstate="print">
            <a:extLst>
              <a:ext uri="{28A0092B-C50C-407E-A947-70E740481C1C}">
                <a14:useLocalDpi xmlns:a14="http://schemas.microsoft.com/office/drawing/2010/main" val="0"/>
              </a:ext>
            </a:extLst>
          </a:blip>
          <a:srcRect r="1" b="9180"/>
          <a:stretch/>
        </p:blipFill>
        <p:spPr bwMode="auto">
          <a:xfrm>
            <a:off x="643467" y="643467"/>
            <a:ext cx="10905066" cy="5571066"/>
          </a:xfrm>
          <a:prstGeom prst="rect">
            <a:avLst/>
          </a:prstGeom>
          <a:noFill/>
        </p:spPr>
      </p:pic>
    </p:spTree>
    <p:extLst>
      <p:ext uri="{BB962C8B-B14F-4D97-AF65-F5344CB8AC3E}">
        <p14:creationId xmlns:p14="http://schemas.microsoft.com/office/powerpoint/2010/main" val="1347959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4175D19-1FEC-4DFB-BF2A-971D4B973F9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9" name="Rectangle 8">
            <a:extLst>
              <a:ext uri="{FF2B5EF4-FFF2-40B4-BE49-F238E27FC236}">
                <a16:creationId xmlns:a16="http://schemas.microsoft.com/office/drawing/2014/main" id="{CA651283-6D7A-4DC5-B604-9D8A825FACA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5400" cap="sq">
            <a:solidFill>
              <a:srgbClr val="DDE6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pic>
        <p:nvPicPr>
          <p:cNvPr id="2" name="Picture 1">
            <a:extLst>
              <a:ext uri="{FF2B5EF4-FFF2-40B4-BE49-F238E27FC236}">
                <a16:creationId xmlns:a16="http://schemas.microsoft.com/office/drawing/2014/main" id="{126505A2-0FD4-423F-924F-AAC0CBF5F18F}"/>
              </a:ext>
            </a:extLst>
          </p:cNvPr>
          <p:cNvPicPr/>
          <p:nvPr/>
        </p:nvPicPr>
        <p:blipFill rotWithShape="1">
          <a:blip r:embed="rId2" cstate="print">
            <a:extLst>
              <a:ext uri="{28A0092B-C50C-407E-A947-70E740481C1C}">
                <a14:useLocalDpi xmlns:a14="http://schemas.microsoft.com/office/drawing/2010/main" val="0"/>
              </a:ext>
            </a:extLst>
          </a:blip>
          <a:srcRect r="1" b="9180"/>
          <a:stretch/>
        </p:blipFill>
        <p:spPr bwMode="auto">
          <a:xfrm>
            <a:off x="643467" y="643467"/>
            <a:ext cx="10905066" cy="5571066"/>
          </a:xfrm>
          <a:prstGeom prst="rect">
            <a:avLst/>
          </a:prstGeom>
          <a:noFill/>
        </p:spPr>
      </p:pic>
    </p:spTree>
    <p:extLst>
      <p:ext uri="{BB962C8B-B14F-4D97-AF65-F5344CB8AC3E}">
        <p14:creationId xmlns:p14="http://schemas.microsoft.com/office/powerpoint/2010/main" val="1574099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4175D19-1FEC-4DFB-BF2A-971D4B973F9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9" name="Rectangle 8">
            <a:extLst>
              <a:ext uri="{FF2B5EF4-FFF2-40B4-BE49-F238E27FC236}">
                <a16:creationId xmlns:a16="http://schemas.microsoft.com/office/drawing/2014/main" id="{CA651283-6D7A-4DC5-B604-9D8A825FACA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pic>
        <p:nvPicPr>
          <p:cNvPr id="2" name="Picture 1">
            <a:extLst>
              <a:ext uri="{FF2B5EF4-FFF2-40B4-BE49-F238E27FC236}">
                <a16:creationId xmlns:a16="http://schemas.microsoft.com/office/drawing/2014/main" id="{58604956-1B3C-4BEC-ABE2-CCAA4342720A}"/>
              </a:ext>
            </a:extLst>
          </p:cNvPr>
          <p:cNvPicPr/>
          <p:nvPr/>
        </p:nvPicPr>
        <p:blipFill rotWithShape="1">
          <a:blip r:embed="rId2" cstate="print">
            <a:extLst>
              <a:ext uri="{28A0092B-C50C-407E-A947-70E740481C1C}">
                <a14:useLocalDpi xmlns:a14="http://schemas.microsoft.com/office/drawing/2010/main" val="0"/>
              </a:ext>
            </a:extLst>
          </a:blip>
          <a:srcRect r="1" b="9180"/>
          <a:stretch/>
        </p:blipFill>
        <p:spPr bwMode="auto">
          <a:xfrm>
            <a:off x="643467" y="643467"/>
            <a:ext cx="10905066" cy="5571066"/>
          </a:xfrm>
          <a:prstGeom prst="rect">
            <a:avLst/>
          </a:prstGeom>
          <a:noFill/>
        </p:spPr>
      </p:pic>
    </p:spTree>
    <p:extLst>
      <p:ext uri="{BB962C8B-B14F-4D97-AF65-F5344CB8AC3E}">
        <p14:creationId xmlns:p14="http://schemas.microsoft.com/office/powerpoint/2010/main" val="18264188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54C990-9493-43C5-A08F-2B9A55F7DF0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9" name="Rectangle 8">
            <a:extLst>
              <a:ext uri="{FF2B5EF4-FFF2-40B4-BE49-F238E27FC236}">
                <a16:creationId xmlns:a16="http://schemas.microsoft.com/office/drawing/2014/main" id="{B176A2F0-4868-448D-8624-668A960A0E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31750" cap="sq">
            <a:solidFill>
              <a:srgbClr val="E5A33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pic>
        <p:nvPicPr>
          <p:cNvPr id="2" name="Picture 1">
            <a:extLst>
              <a:ext uri="{FF2B5EF4-FFF2-40B4-BE49-F238E27FC236}">
                <a16:creationId xmlns:a16="http://schemas.microsoft.com/office/drawing/2014/main" id="{5DA2C776-6DF1-4002-BB4C-554754AB15EE}"/>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1429927" y="804334"/>
            <a:ext cx="9332146" cy="5249332"/>
          </a:xfrm>
          <a:prstGeom prst="rect">
            <a:avLst/>
          </a:prstGeom>
          <a:noFill/>
        </p:spPr>
      </p:pic>
    </p:spTree>
    <p:extLst>
      <p:ext uri="{BB962C8B-B14F-4D97-AF65-F5344CB8AC3E}">
        <p14:creationId xmlns:p14="http://schemas.microsoft.com/office/powerpoint/2010/main" val="975660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2160589"/>
            <a:ext cx="8596668" cy="1959127"/>
          </a:xfrm>
        </p:spPr>
        <p:txBody>
          <a:bodyPr>
            <a:noAutofit/>
          </a:bodyPr>
          <a:lstStyle/>
          <a:p>
            <a:r>
              <a:rPr lang="en-US" sz="2200" dirty="0"/>
              <a:t>In this way, a system that facilitates the contracting of this type of services is an excellent business opportunity.</a:t>
            </a:r>
          </a:p>
          <a:p>
            <a:pPr marL="0" indent="0">
              <a:buNone/>
            </a:pPr>
            <a:endParaRPr lang="en-CA" sz="2200" dirty="0"/>
          </a:p>
          <a:p>
            <a:r>
              <a:rPr lang="en-US" sz="2200" dirty="0"/>
              <a:t>The system allows the client searching the service, registering an account, booking an appointment, paying the fees and following the service status.</a:t>
            </a:r>
            <a:endParaRPr lang="en-CA" sz="2200" dirty="0"/>
          </a:p>
        </p:txBody>
      </p:sp>
    </p:spTree>
    <p:extLst>
      <p:ext uri="{BB962C8B-B14F-4D97-AF65-F5344CB8AC3E}">
        <p14:creationId xmlns:p14="http://schemas.microsoft.com/office/powerpoint/2010/main" val="33244218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thank you"/>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9264" y="1283557"/>
            <a:ext cx="7738005" cy="3934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293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924232"/>
            <a:ext cx="8596668" cy="1320800"/>
          </a:xfrm>
        </p:spPr>
        <p:txBody>
          <a:bodyPr>
            <a:normAutofit/>
          </a:bodyPr>
          <a:lstStyle/>
          <a:p>
            <a:r>
              <a:rPr lang="en-US" dirty="0"/>
              <a:t>3.The goal of building this web site:</a:t>
            </a:r>
            <a:endParaRPr lang="en-CA" dirty="0"/>
          </a:p>
        </p:txBody>
      </p:sp>
      <p:sp>
        <p:nvSpPr>
          <p:cNvPr id="3" name="内容占位符 2"/>
          <p:cNvSpPr>
            <a:spLocks noGrp="1"/>
          </p:cNvSpPr>
          <p:nvPr>
            <p:ph idx="1"/>
          </p:nvPr>
        </p:nvSpPr>
        <p:spPr>
          <a:xfrm>
            <a:off x="677334" y="2451474"/>
            <a:ext cx="8596668" cy="4406526"/>
          </a:xfrm>
        </p:spPr>
        <p:txBody>
          <a:bodyPr>
            <a:normAutofit/>
          </a:bodyPr>
          <a:lstStyle/>
          <a:p>
            <a:r>
              <a:rPr lang="en-US" sz="2200" dirty="0"/>
              <a:t>This is a business web-system, build for a company of Construction Engineering Material Testing Laboratory – CEMTL that provides services on quality inspection of construction materials.</a:t>
            </a:r>
          </a:p>
          <a:p>
            <a:r>
              <a:rPr lang="en-US" sz="2200" dirty="0" smtClean="0"/>
              <a:t>grants </a:t>
            </a:r>
            <a:r>
              <a:rPr lang="en-US" sz="2200" dirty="0"/>
              <a:t>a relationship of contact, communication, and interaction between the company and its customers. Whit this system, the company can improve your professional services offer and the customers can use these services in a convenient way.</a:t>
            </a:r>
          </a:p>
        </p:txBody>
      </p:sp>
    </p:spTree>
    <p:extLst>
      <p:ext uri="{BB962C8B-B14F-4D97-AF65-F5344CB8AC3E}">
        <p14:creationId xmlns:p14="http://schemas.microsoft.com/office/powerpoint/2010/main" val="2832280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lvl="0"/>
            <a:r>
              <a:rPr lang="en-CA" dirty="0" smtClean="0"/>
              <a:t/>
            </a:r>
            <a:br>
              <a:rPr lang="en-CA" dirty="0" smtClean="0"/>
            </a:br>
            <a:r>
              <a:rPr lang="en-CA" sz="4000" dirty="0" smtClean="0"/>
              <a:t>4.</a:t>
            </a:r>
            <a:r>
              <a:rPr lang="en-US" sz="4000" dirty="0" smtClean="0"/>
              <a:t>Feasibility </a:t>
            </a:r>
            <a:r>
              <a:rPr lang="en-US" sz="4000" dirty="0"/>
              <a:t>study</a:t>
            </a:r>
            <a:r>
              <a:rPr lang="en-CA" b="1" dirty="0"/>
              <a:t/>
            </a:r>
            <a:br>
              <a:rPr lang="en-CA" b="1" dirty="0"/>
            </a:br>
            <a:endParaRPr lang="en-CA" dirty="0"/>
          </a:p>
        </p:txBody>
      </p:sp>
      <p:sp>
        <p:nvSpPr>
          <p:cNvPr id="3" name="内容占位符 2"/>
          <p:cNvSpPr>
            <a:spLocks noGrp="1"/>
          </p:cNvSpPr>
          <p:nvPr>
            <p:ph idx="1"/>
          </p:nvPr>
        </p:nvSpPr>
        <p:spPr/>
        <p:txBody>
          <a:bodyPr>
            <a:normAutofit/>
          </a:bodyPr>
          <a:lstStyle/>
          <a:p>
            <a:r>
              <a:rPr lang="en-CA" sz="2400" dirty="0" smtClean="0">
                <a:hlinkClick r:id="rId2" action="ppaction://hlinksldjump"/>
              </a:rPr>
              <a:t>4.1 End users</a:t>
            </a:r>
            <a:endParaRPr lang="en-CA" sz="2400" dirty="0" smtClean="0"/>
          </a:p>
          <a:p>
            <a:r>
              <a:rPr lang="en-CA" sz="2400" dirty="0" smtClean="0">
                <a:hlinkClick r:id="rId3" action="ppaction://hlinksldjump"/>
              </a:rPr>
              <a:t>4.2 Requirements</a:t>
            </a:r>
            <a:endParaRPr lang="en-CA" sz="2400" dirty="0" smtClean="0"/>
          </a:p>
          <a:p>
            <a:r>
              <a:rPr lang="en-CA" sz="2400" dirty="0" smtClean="0">
                <a:hlinkClick r:id="rId4" action="ppaction://hlinksldjump"/>
              </a:rPr>
              <a:t>4.3 Some functional requirements that can be added in the...</a:t>
            </a:r>
            <a:endParaRPr lang="en-CA" sz="2400" dirty="0" smtClean="0"/>
          </a:p>
          <a:p>
            <a:r>
              <a:rPr lang="en-CA" sz="2400" dirty="0" smtClean="0">
                <a:hlinkClick r:id="rId5" action="ppaction://hlinksldjump"/>
              </a:rPr>
              <a:t> 4.5. Analysis by P.I.E.C.E.S </a:t>
            </a:r>
          </a:p>
          <a:p>
            <a:r>
              <a:rPr lang="en-CA" sz="2400" dirty="0" smtClean="0">
                <a:hlinkClick r:id="rId5" action="ppaction://hlinksldjump"/>
              </a:rPr>
              <a:t>  4.6 Operational and Cultural study</a:t>
            </a:r>
            <a:endParaRPr lang="en-CA" sz="2400" dirty="0" smtClean="0"/>
          </a:p>
          <a:p>
            <a:endParaRPr lang="en-CA" sz="2400" dirty="0" smtClean="0"/>
          </a:p>
          <a:p>
            <a:pPr marL="0" indent="0">
              <a:buNone/>
            </a:pPr>
            <a:endParaRPr lang="en-CA" sz="2400" dirty="0"/>
          </a:p>
        </p:txBody>
      </p:sp>
    </p:spTree>
    <p:extLst>
      <p:ext uri="{BB962C8B-B14F-4D97-AF65-F5344CB8AC3E}">
        <p14:creationId xmlns:p14="http://schemas.microsoft.com/office/powerpoint/2010/main" val="3348026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4.1 End </a:t>
            </a:r>
            <a:r>
              <a:rPr lang="en-US" dirty="0"/>
              <a:t>users</a:t>
            </a:r>
            <a:endParaRPr lang="en-CA" dirty="0"/>
          </a:p>
        </p:txBody>
      </p:sp>
      <p:sp>
        <p:nvSpPr>
          <p:cNvPr id="3" name="内容占位符 2"/>
          <p:cNvSpPr>
            <a:spLocks noGrp="1"/>
          </p:cNvSpPr>
          <p:nvPr>
            <p:ph idx="1"/>
          </p:nvPr>
        </p:nvSpPr>
        <p:spPr>
          <a:xfrm>
            <a:off x="569180" y="1614129"/>
            <a:ext cx="8596668" cy="4978400"/>
          </a:xfrm>
        </p:spPr>
        <p:txBody>
          <a:bodyPr>
            <a:normAutofit fontScale="77500" lnSpcReduction="20000"/>
          </a:bodyPr>
          <a:lstStyle/>
          <a:p>
            <a:pPr lvl="0"/>
            <a:r>
              <a:rPr lang="en-US" sz="2400" dirty="0"/>
              <a:t>The employees of the laboratory (for example the engineer who issues his analysis opinion);</a:t>
            </a:r>
          </a:p>
          <a:p>
            <a:endParaRPr lang="en-US" sz="2400" dirty="0"/>
          </a:p>
          <a:p>
            <a:pPr lvl="0"/>
            <a:r>
              <a:rPr lang="en-US" sz="2400" dirty="0"/>
              <a:t>The Construction company who want to use the services that CEMTL provide (if a construction company is building a condo, and it want to test the quality or the level of the material that is used, or it want to realize a construction quality control.</a:t>
            </a:r>
          </a:p>
          <a:p>
            <a:endParaRPr lang="en-US" sz="2400" dirty="0"/>
          </a:p>
          <a:p>
            <a:pPr lvl="0"/>
            <a:r>
              <a:rPr lang="en-US" sz="2400" dirty="0"/>
              <a:t>The government (for example, when it is necessary to build a Bridge across the river or renovate the pavement of streets and roads, it is mandatory to do the control analysis of the material).</a:t>
            </a:r>
          </a:p>
          <a:p>
            <a:endParaRPr lang="en-US" sz="2400" dirty="0"/>
          </a:p>
          <a:p>
            <a:pPr lvl="0"/>
            <a:r>
              <a:rPr lang="en-US" sz="2400" dirty="0"/>
              <a:t>The person who want to build or repair his house or other building and wants to use the service to test the construction materials (for example, somebody who wants to renew the roof of his house using asphalt roof and needs to know how to evaluate and management the process.</a:t>
            </a:r>
          </a:p>
          <a:p>
            <a:pPr marL="0" indent="0">
              <a:buNone/>
            </a:pPr>
            <a:r>
              <a:rPr lang="en-US" sz="2400" dirty="0"/>
              <a:t>	</a:t>
            </a:r>
            <a:endParaRPr lang="en-CA" sz="2400" dirty="0"/>
          </a:p>
        </p:txBody>
      </p:sp>
    </p:spTree>
    <p:extLst>
      <p:ext uri="{BB962C8B-B14F-4D97-AF65-F5344CB8AC3E}">
        <p14:creationId xmlns:p14="http://schemas.microsoft.com/office/powerpoint/2010/main" val="767201799"/>
      </p:ext>
    </p:extLst>
  </p:cSld>
  <p:clrMapOvr>
    <a:masterClrMapping/>
  </p:clrMapOvr>
</p:sld>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3.xml><?xml version="1.0" encoding="utf-8"?>
<a:theme xmlns:a="http://schemas.openxmlformats.org/drawingml/2006/main" name="1_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Facet</Template>
  <TotalTime>3920</TotalTime>
  <Words>2357</Words>
  <Application>Microsoft Office PowerPoint</Application>
  <PresentationFormat>宽屏</PresentationFormat>
  <Paragraphs>239</Paragraphs>
  <Slides>60</Slides>
  <Notes>0</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60</vt:i4>
      </vt:variant>
    </vt:vector>
  </HeadingPairs>
  <TitlesOfParts>
    <vt:vector size="73" baseType="lpstr">
      <vt:lpstr>华文新魏</vt:lpstr>
      <vt:lpstr>方正姚体</vt:lpstr>
      <vt:lpstr>Arial</vt:lpstr>
      <vt:lpstr>Calibri</vt:lpstr>
      <vt:lpstr>Corbel</vt:lpstr>
      <vt:lpstr>Times New Roman</vt:lpstr>
      <vt:lpstr>Trebuchet MS</vt:lpstr>
      <vt:lpstr>Wingdings</vt:lpstr>
      <vt:lpstr>Wingdings 2</vt:lpstr>
      <vt:lpstr>Wingdings 3</vt:lpstr>
      <vt:lpstr>平面</vt:lpstr>
      <vt:lpstr>Frame</vt:lpstr>
      <vt:lpstr>1_Frame</vt:lpstr>
      <vt:lpstr>Build a business web site for a construction engineering material testing company</vt:lpstr>
      <vt:lpstr> 1. Introduction</vt:lpstr>
      <vt:lpstr> 2. General context </vt:lpstr>
      <vt:lpstr>PowerPoint 演示文稿</vt:lpstr>
      <vt:lpstr>PowerPoint 演示文稿</vt:lpstr>
      <vt:lpstr>PowerPoint 演示文稿</vt:lpstr>
      <vt:lpstr>3.The goal of building this web site:</vt:lpstr>
      <vt:lpstr> 4.Feasibility study </vt:lpstr>
      <vt:lpstr>4.1 End users</vt:lpstr>
      <vt:lpstr>4.2.Requirements</vt:lpstr>
      <vt:lpstr>PowerPoint 演示文稿</vt:lpstr>
      <vt:lpstr>4.3 Some functional requirements that can be added in the future </vt:lpstr>
      <vt:lpstr> 4.4 Nonfunctional requirements: </vt:lpstr>
      <vt:lpstr> 4.5 Analysis by P.I.E.C.E.S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4.6 Operational and Cultural study</vt:lpstr>
      <vt:lpstr>4.7-4.10 Benefits and Cost analysis for this project: </vt:lpstr>
      <vt:lpstr>PowerPoint 演示文稿</vt:lpstr>
      <vt:lpstr>PowerPoint 演示文稿</vt:lpstr>
      <vt:lpstr>PowerPoint 演示文稿</vt:lpstr>
      <vt:lpstr> </vt:lpstr>
      <vt:lpstr>PowerPoint 演示文稿</vt:lpstr>
      <vt:lpstr>4.11 Project schedule estimation use waterfall modeling</vt:lpstr>
      <vt:lpstr>PowerPoint 演示文稿</vt:lpstr>
      <vt:lpstr> 5.Project Analysis Part </vt:lpstr>
      <vt:lpstr> 5.1 Use case analysis: three major functions</vt:lpstr>
      <vt:lpstr>PowerPoint 演示文稿</vt:lpstr>
      <vt:lpstr>User stories</vt:lpstr>
      <vt:lpstr>User stories</vt:lpstr>
      <vt:lpstr>Use case analysis - 1</vt:lpstr>
      <vt:lpstr>PowerPoint 演示文稿</vt:lpstr>
      <vt:lpstr>PowerPoint 演示文稿</vt:lpstr>
      <vt:lpstr>Use case analysis - 2</vt:lpstr>
      <vt:lpstr>PowerPoint 演示文稿</vt:lpstr>
      <vt:lpstr>PowerPoint 演示文稿</vt:lpstr>
      <vt:lpstr>Use case analysis - 3</vt:lpstr>
      <vt:lpstr>6. ERD or Class diagram </vt:lpstr>
      <vt:lpstr>PowerPoint 演示文稿</vt:lpstr>
      <vt:lpstr>PowerPoint 演示文稿</vt:lpstr>
      <vt:lpstr>7. UML diagrams: use case </vt:lpstr>
      <vt:lpstr>PowerPoint 演示文稿</vt:lpstr>
      <vt:lpstr>8 . Web Template Demonstration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a business web site for a Construction engineering material testing company</dc:title>
  <dc:creator>w zun</dc:creator>
  <cp:lastModifiedBy>w zun</cp:lastModifiedBy>
  <cp:revision>87</cp:revision>
  <dcterms:created xsi:type="dcterms:W3CDTF">2019-02-24T23:29:17Z</dcterms:created>
  <dcterms:modified xsi:type="dcterms:W3CDTF">2019-04-14T23:43:10Z</dcterms:modified>
</cp:coreProperties>
</file>